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289" r:id="rId7"/>
    <p:sldId id="281" r:id="rId8"/>
    <p:sldId id="264" r:id="rId9"/>
    <p:sldId id="266" r:id="rId10"/>
    <p:sldId id="276" r:id="rId11"/>
    <p:sldId id="277" r:id="rId12"/>
    <p:sldId id="278" r:id="rId13"/>
    <p:sldId id="287" r:id="rId14"/>
    <p:sldId id="258" r:id="rId15"/>
    <p:sldId id="280" r:id="rId16"/>
    <p:sldId id="283" r:id="rId17"/>
    <p:sldId id="282" r:id="rId18"/>
    <p:sldId id="285" r:id="rId19"/>
    <p:sldId id="284" r:id="rId20"/>
    <p:sldId id="28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F7D"/>
    <a:srgbClr val="FF8C35"/>
    <a:srgbClr val="F7F8F9"/>
    <a:srgbClr val="103B33"/>
    <a:srgbClr val="D4D3D2"/>
    <a:srgbClr val="EAEAED"/>
    <a:srgbClr val="93B4CC"/>
    <a:srgbClr val="00636B"/>
    <a:srgbClr val="EC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3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944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31AF802-EC66-80D3-54FC-7AFA6060C8C1}"/>
              </a:ext>
            </a:extLst>
          </p:cNvPr>
          <p:cNvSpPr/>
          <p:nvPr userDrawn="1"/>
        </p:nvSpPr>
        <p:spPr>
          <a:xfrm>
            <a:off x="0" y="4878000"/>
            <a:ext cx="12192001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CED835-D101-89F4-8A9D-F3492B52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1239527"/>
            <a:ext cx="7253611" cy="1789812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487B1EE-569E-DFBF-9D73-254F0CD828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745" y="3175914"/>
            <a:ext cx="7253611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AC13DFA-BB1E-77FE-6A26-1812551704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17923" y="5602385"/>
            <a:ext cx="9377883" cy="531229"/>
          </a:xfrm>
        </p:spPr>
        <p:txBody>
          <a:bodyPr>
            <a:noAutofit/>
          </a:bodyPr>
          <a:lstStyle>
            <a:lvl1pPr>
              <a:defRPr sz="2800" b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Bilde 12" descr="Et bilde som inneholder tekst, plakat, pattedyr&#10;&#10;Automatisk generert beskrivelse">
            <a:extLst>
              <a:ext uri="{FF2B5EF4-FFF2-40B4-BE49-F238E27FC236}">
                <a16:creationId xmlns:a16="http://schemas.microsoft.com/office/drawing/2014/main" id="{11FFE322-E2AC-6DBF-3C55-04C3D996B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094000"/>
            <a:ext cx="1213740" cy="1548000"/>
          </a:xfrm>
          <a:prstGeom prst="rect">
            <a:avLst/>
          </a:prstGeom>
        </p:spPr>
      </p:pic>
      <p:pic>
        <p:nvPicPr>
          <p:cNvPr id="3" name="Bilde 2" descr="Et bilde som inneholder tekst, pattedyr, bjørn&#10;&#10;Automatisk generert beskrivelse">
            <a:extLst>
              <a:ext uri="{FF2B5EF4-FFF2-40B4-BE49-F238E27FC236}">
                <a16:creationId xmlns:a16="http://schemas.microsoft.com/office/drawing/2014/main" id="{682340C2-6D99-883A-03B1-DBB379461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2"/>
          <a:stretch/>
        </p:blipFill>
        <p:spPr>
          <a:xfrm>
            <a:off x="7810056" y="1055433"/>
            <a:ext cx="3656843" cy="30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4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innrykk og bild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ED04AB-CB18-36A8-4BBB-38CD1CADDFF6}"/>
              </a:ext>
            </a:extLst>
          </p:cNvPr>
          <p:cNvSpPr/>
          <p:nvPr userDrawn="1"/>
        </p:nvSpPr>
        <p:spPr>
          <a:xfrm>
            <a:off x="0" y="0"/>
            <a:ext cx="6789761" cy="6858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AD4EEA9-F84C-FD4D-005D-8D88ADBD21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89762" y="0"/>
            <a:ext cx="5408502" cy="6858000"/>
          </a:xfrm>
          <a:custGeom>
            <a:avLst/>
            <a:gdLst>
              <a:gd name="connsiteX0" fmla="*/ 0 w 7110412"/>
              <a:gd name="connsiteY0" fmla="*/ 0 h 5413829"/>
              <a:gd name="connsiteX1" fmla="*/ 7110412 w 7110412"/>
              <a:gd name="connsiteY1" fmla="*/ 0 h 5413829"/>
              <a:gd name="connsiteX2" fmla="*/ 7110412 w 7110412"/>
              <a:gd name="connsiteY2" fmla="*/ 5413829 h 5413829"/>
              <a:gd name="connsiteX3" fmla="*/ 0 w 7110412"/>
              <a:gd name="connsiteY3" fmla="*/ 5413829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412" h="5413829">
                <a:moveTo>
                  <a:pt x="0" y="0"/>
                </a:moveTo>
                <a:lnTo>
                  <a:pt x="7110412" y="0"/>
                </a:lnTo>
                <a:lnTo>
                  <a:pt x="7110412" y="5413829"/>
                </a:lnTo>
                <a:lnTo>
                  <a:pt x="0" y="5413829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8D74CC-3C12-0569-CD51-A814A258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5807575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05D1F5-A765-6E00-7D9A-73EE259C56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5807575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38B00F-BAF7-BDB8-B43C-0C165C18D5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2280545"/>
            <a:ext cx="5807575" cy="3891653"/>
          </a:xfrm>
        </p:spPr>
        <p:txBody>
          <a:bodyPr>
            <a:noAutofit/>
          </a:bodyPr>
          <a:lstStyle>
            <a:lvl1pPr marL="361950" indent="-273050">
              <a:buClr>
                <a:srgbClr val="EC7D30"/>
              </a:buClr>
              <a:buSzPct val="125000"/>
              <a:buFont typeface="Wingdings" panose="05000000000000000000" pitchFamily="2" charset="2"/>
              <a:buChar char="ü"/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bilde og Norsk logo bunn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4EC3FD5-98C0-912F-FEFC-19770577C8A7}"/>
              </a:ext>
            </a:extLst>
          </p:cNvPr>
          <p:cNvSpPr/>
          <p:nvPr userDrawn="1"/>
        </p:nvSpPr>
        <p:spPr>
          <a:xfrm>
            <a:off x="-1" y="4878000"/>
            <a:ext cx="12196800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12AA3B-D695-9C53-0737-F797C2E036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8264" cy="4878000"/>
          </a:xfrm>
          <a:custGeom>
            <a:avLst/>
            <a:gdLst>
              <a:gd name="connsiteX0" fmla="*/ 0 w 7110412"/>
              <a:gd name="connsiteY0" fmla="*/ 0 h 5413829"/>
              <a:gd name="connsiteX1" fmla="*/ 7110412 w 7110412"/>
              <a:gd name="connsiteY1" fmla="*/ 0 h 5413829"/>
              <a:gd name="connsiteX2" fmla="*/ 7110412 w 7110412"/>
              <a:gd name="connsiteY2" fmla="*/ 5413829 h 5413829"/>
              <a:gd name="connsiteX3" fmla="*/ 0 w 7110412"/>
              <a:gd name="connsiteY3" fmla="*/ 5413829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412" h="5413829">
                <a:moveTo>
                  <a:pt x="0" y="0"/>
                </a:moveTo>
                <a:lnTo>
                  <a:pt x="7110412" y="0"/>
                </a:lnTo>
                <a:lnTo>
                  <a:pt x="7110412" y="5413829"/>
                </a:lnTo>
                <a:lnTo>
                  <a:pt x="0" y="5413829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pic>
        <p:nvPicPr>
          <p:cNvPr id="16" name="Bilde 15" descr="Et bilde som inneholder tekst, plakat, pattedyr&#10;&#10;Automatisk generert beskrivelse">
            <a:extLst>
              <a:ext uri="{FF2B5EF4-FFF2-40B4-BE49-F238E27FC236}">
                <a16:creationId xmlns:a16="http://schemas.microsoft.com/office/drawing/2014/main" id="{EB3EFC0A-1BE1-AE7A-AD5C-065414E13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68" y="5149858"/>
            <a:ext cx="112906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bilde og Engelsk logo bunn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4EC3FD5-98C0-912F-FEFC-19770577C8A7}"/>
              </a:ext>
            </a:extLst>
          </p:cNvPr>
          <p:cNvSpPr/>
          <p:nvPr userDrawn="1"/>
        </p:nvSpPr>
        <p:spPr>
          <a:xfrm>
            <a:off x="-2" y="4878000"/>
            <a:ext cx="12196800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12AA3B-D695-9C53-0737-F797C2E036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8264" cy="4878000"/>
          </a:xfrm>
          <a:custGeom>
            <a:avLst/>
            <a:gdLst>
              <a:gd name="connsiteX0" fmla="*/ 0 w 7110412"/>
              <a:gd name="connsiteY0" fmla="*/ 0 h 5413829"/>
              <a:gd name="connsiteX1" fmla="*/ 7110412 w 7110412"/>
              <a:gd name="connsiteY1" fmla="*/ 0 h 5413829"/>
              <a:gd name="connsiteX2" fmla="*/ 7110412 w 7110412"/>
              <a:gd name="connsiteY2" fmla="*/ 5413829 h 5413829"/>
              <a:gd name="connsiteX3" fmla="*/ 0 w 7110412"/>
              <a:gd name="connsiteY3" fmla="*/ 5413829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412" h="5413829">
                <a:moveTo>
                  <a:pt x="0" y="0"/>
                </a:moveTo>
                <a:lnTo>
                  <a:pt x="7110412" y="0"/>
                </a:lnTo>
                <a:lnTo>
                  <a:pt x="7110412" y="5413829"/>
                </a:lnTo>
                <a:lnTo>
                  <a:pt x="0" y="5413829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pic>
        <p:nvPicPr>
          <p:cNvPr id="3" name="Bilde 2" descr="Et bilde som inneholder tekst, plakat, pattedyr, bjørn">
            <a:extLst>
              <a:ext uri="{FF2B5EF4-FFF2-40B4-BE49-F238E27FC236}">
                <a16:creationId xmlns:a16="http://schemas.microsoft.com/office/drawing/2014/main" id="{69678C96-EB50-58F0-8E81-F60807844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37" y="5149858"/>
            <a:ext cx="11315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med logo topp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">
            <a:extLst>
              <a:ext uri="{FF2B5EF4-FFF2-40B4-BE49-F238E27FC236}">
                <a16:creationId xmlns:a16="http://schemas.microsoft.com/office/drawing/2014/main" id="{5E0911CE-3F50-2EE9-78E2-CF1AD5E41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54" y="331347"/>
            <a:ext cx="611187" cy="6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 topp høyr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">
            <a:extLst>
              <a:ext uri="{FF2B5EF4-FFF2-40B4-BE49-F238E27FC236}">
                <a16:creationId xmlns:a16="http://schemas.microsoft.com/office/drawing/2014/main" id="{60836978-0124-30A9-47A5-D8890F28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5" y="331347"/>
            <a:ext cx="611187" cy="6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5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! BRUK AV FARGER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E1A655E1-CB37-DBCA-A1F5-24647F519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" y="0"/>
            <a:ext cx="1090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5073942-E7F3-971F-2955-56605E42A876}"/>
              </a:ext>
            </a:extLst>
          </p:cNvPr>
          <p:cNvSpPr/>
          <p:nvPr userDrawn="1"/>
        </p:nvSpPr>
        <p:spPr>
          <a:xfrm>
            <a:off x="0" y="4878000"/>
            <a:ext cx="12192001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15724A-54C6-3F9D-2C45-78A01782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1239527"/>
            <a:ext cx="7265926" cy="1789812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202C5F3-E36F-32D3-17E8-8BA45650E0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745" y="3175914"/>
            <a:ext cx="7228606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  <a:effectLst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27C6DC8-B4C9-0335-5C05-E3B0093B4C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19249" y="5602385"/>
            <a:ext cx="9377883" cy="531229"/>
          </a:xfrm>
        </p:spPr>
        <p:txBody>
          <a:bodyPr>
            <a:noAutofit/>
          </a:bodyPr>
          <a:lstStyle>
            <a:lvl1pPr>
              <a:defRPr sz="2800" b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Bilde 12" descr="Et bilde som inneholder tekst, plakat, pattedyr, bjørn">
            <a:extLst>
              <a:ext uri="{FF2B5EF4-FFF2-40B4-BE49-F238E27FC236}">
                <a16:creationId xmlns:a16="http://schemas.microsoft.com/office/drawing/2014/main" id="{496BB237-222C-A895-0FEC-9E8E6D3E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094000"/>
            <a:ext cx="1216392" cy="1548000"/>
          </a:xfrm>
          <a:prstGeom prst="rect">
            <a:avLst/>
          </a:prstGeom>
        </p:spPr>
      </p:pic>
      <p:pic>
        <p:nvPicPr>
          <p:cNvPr id="2" name="Bilde 1" descr="Et bilde som inneholder tekst, pattedyr, bjørn&#10;&#10;Automatisk generert beskrivelse">
            <a:extLst>
              <a:ext uri="{FF2B5EF4-FFF2-40B4-BE49-F238E27FC236}">
                <a16:creationId xmlns:a16="http://schemas.microsoft.com/office/drawing/2014/main" id="{EBC418CE-14E7-0D93-7586-F8C2CDBF2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2"/>
          <a:stretch/>
        </p:blipFill>
        <p:spPr>
          <a:xfrm>
            <a:off x="7810056" y="1055433"/>
            <a:ext cx="3656843" cy="30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norsk logo og bild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7631803F-2D5F-8502-1748-A8BDFF24A6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487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35C322-98CB-AC96-363E-F2E20E698B4E}"/>
              </a:ext>
            </a:extLst>
          </p:cNvPr>
          <p:cNvSpPr/>
          <p:nvPr userDrawn="1"/>
        </p:nvSpPr>
        <p:spPr>
          <a:xfrm>
            <a:off x="0" y="4878000"/>
            <a:ext cx="12196800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D9E61A5-AACD-6438-1A5A-D9A5A15D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64" y="5180455"/>
            <a:ext cx="9374600" cy="937615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1586E9B-BC0C-270E-EB30-D78448BE35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21964" y="6118070"/>
            <a:ext cx="9374600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Bilde 15" descr="Et bilde som inneholder tekst, plakat, pattedyr&#10;&#10;Automatisk generert beskrivelse">
            <a:extLst>
              <a:ext uri="{FF2B5EF4-FFF2-40B4-BE49-F238E27FC236}">
                <a16:creationId xmlns:a16="http://schemas.microsoft.com/office/drawing/2014/main" id="{9FC17A07-F8BC-0A9D-CB22-D25760A3A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094000"/>
            <a:ext cx="121374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engelsk logo og bild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DCB5E7C-A022-00BF-EBA1-9848F02012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0"/>
            <a:ext cx="12196800" cy="487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0812784-58B2-F486-538C-229B142BD959}"/>
              </a:ext>
            </a:extLst>
          </p:cNvPr>
          <p:cNvSpPr/>
          <p:nvPr userDrawn="1"/>
        </p:nvSpPr>
        <p:spPr>
          <a:xfrm>
            <a:off x="-1" y="4878000"/>
            <a:ext cx="12196800" cy="1980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DB55C6-5640-5EFE-751A-2F3299BC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64" y="5180455"/>
            <a:ext cx="9374600" cy="937615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08AEBFA-158A-2AD9-05A8-D1E068ED8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21964" y="6118070"/>
            <a:ext cx="9374600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Bilde 17" descr="Et bilde som inneholder tekst, plakat, pattedyr, bjørn">
            <a:extLst>
              <a:ext uri="{FF2B5EF4-FFF2-40B4-BE49-F238E27FC236}">
                <a16:creationId xmlns:a16="http://schemas.microsoft.com/office/drawing/2014/main" id="{99772376-CC6B-ECB7-DC67-72F995AA8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094000"/>
            <a:ext cx="1216392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9C048F54-DBCE-18ED-AE2E-D88DD5994FDE}"/>
              </a:ext>
            </a:extLst>
          </p:cNvPr>
          <p:cNvSpPr/>
          <p:nvPr userDrawn="1"/>
        </p:nvSpPr>
        <p:spPr>
          <a:xfrm>
            <a:off x="0" y="1"/>
            <a:ext cx="12267773" cy="13716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1CCFFFB-4FFB-660B-8551-172EA403081B}"/>
              </a:ext>
            </a:extLst>
          </p:cNvPr>
          <p:cNvSpPr/>
          <p:nvPr userDrawn="1"/>
        </p:nvSpPr>
        <p:spPr>
          <a:xfrm>
            <a:off x="-12273" y="1371601"/>
            <a:ext cx="12267773" cy="54864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410806-C616-7664-E697-5D6A57EBA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425" y="347113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103B3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EAA557-A8A7-77B2-BDB4-39DF4A76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DE6491-8B19-0A1F-1ED0-084BB70BDE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85D8D6-54CF-2C1F-C734-5B18DF6BE5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2280545"/>
            <a:ext cx="11492304" cy="3891653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Bilde 15" descr="Et bilde som inneholder tekst">
            <a:extLst>
              <a:ext uri="{FF2B5EF4-FFF2-40B4-BE49-F238E27FC236}">
                <a16:creationId xmlns:a16="http://schemas.microsoft.com/office/drawing/2014/main" id="{45CAE2E4-EB73-9D39-1E23-E7EC9F56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5" y="331347"/>
            <a:ext cx="611187" cy="6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innrykk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9C048F54-DBCE-18ED-AE2E-D88DD5994FDE}"/>
              </a:ext>
            </a:extLst>
          </p:cNvPr>
          <p:cNvSpPr/>
          <p:nvPr userDrawn="1"/>
        </p:nvSpPr>
        <p:spPr>
          <a:xfrm>
            <a:off x="0" y="1"/>
            <a:ext cx="12267773" cy="13716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1CCFFFB-4FFB-660B-8551-172EA403081B}"/>
              </a:ext>
            </a:extLst>
          </p:cNvPr>
          <p:cNvSpPr/>
          <p:nvPr userDrawn="1"/>
        </p:nvSpPr>
        <p:spPr>
          <a:xfrm>
            <a:off x="-12273" y="1371601"/>
            <a:ext cx="12267773" cy="54864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410806-C616-7664-E697-5D6A57EBA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425" y="347113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103B3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EAA557-A8A7-77B2-BDB4-39DF4A76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DE6491-8B19-0A1F-1ED0-084BB70BDE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93B4CC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85D8D6-54CF-2C1F-C734-5B18DF6BE5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2280545"/>
            <a:ext cx="11492304" cy="3891653"/>
          </a:xfrm>
        </p:spPr>
        <p:txBody>
          <a:bodyPr>
            <a:noAutofit/>
          </a:bodyPr>
          <a:lstStyle>
            <a:lvl1pPr marL="361950" indent="-273050">
              <a:buClr>
                <a:srgbClr val="EC7D30"/>
              </a:buClr>
              <a:buSzPct val="125000"/>
              <a:buFont typeface="Wingdings" panose="05000000000000000000" pitchFamily="2" charset="2"/>
              <a:buChar char="ü"/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Bilde 15" descr="Et bilde som inneholder tekst">
            <a:extLst>
              <a:ext uri="{FF2B5EF4-FFF2-40B4-BE49-F238E27FC236}">
                <a16:creationId xmlns:a16="http://schemas.microsoft.com/office/drawing/2014/main" id="{45CAE2E4-EB73-9D39-1E23-E7EC9F56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5" y="331347"/>
            <a:ext cx="611187" cy="6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o kolonner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9C048F54-DBCE-18ED-AE2E-D88DD5994FDE}"/>
              </a:ext>
            </a:extLst>
          </p:cNvPr>
          <p:cNvSpPr/>
          <p:nvPr userDrawn="1"/>
        </p:nvSpPr>
        <p:spPr>
          <a:xfrm>
            <a:off x="0" y="1"/>
            <a:ext cx="12267773" cy="13716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1CCFFFB-4FFB-660B-8551-172EA403081B}"/>
              </a:ext>
            </a:extLst>
          </p:cNvPr>
          <p:cNvSpPr/>
          <p:nvPr userDrawn="1"/>
        </p:nvSpPr>
        <p:spPr>
          <a:xfrm>
            <a:off x="-12273" y="1371601"/>
            <a:ext cx="12267773" cy="54864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410806-C616-7664-E697-5D6A57EBA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425" y="347113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103B3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EAA557-A8A7-77B2-BDB4-39DF4A76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DE6491-8B19-0A1F-1ED0-084BB70BDE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Bilde 15" descr="Et bilde som inneholder tekst">
            <a:extLst>
              <a:ext uri="{FF2B5EF4-FFF2-40B4-BE49-F238E27FC236}">
                <a16:creationId xmlns:a16="http://schemas.microsoft.com/office/drawing/2014/main" id="{45CAE2E4-EB73-9D39-1E23-E7EC9F56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5" y="331347"/>
            <a:ext cx="611187" cy="653323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E427517-12E3-08A6-A884-AF87479DAE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095" y="2280545"/>
            <a:ext cx="5448543" cy="3891653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C0AB392-305B-978F-375C-C006EC9601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6363" y="2280545"/>
            <a:ext cx="5336640" cy="3891653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5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o kolonner og innrykk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9C048F54-DBCE-18ED-AE2E-D88DD5994FDE}"/>
              </a:ext>
            </a:extLst>
          </p:cNvPr>
          <p:cNvSpPr/>
          <p:nvPr userDrawn="1"/>
        </p:nvSpPr>
        <p:spPr>
          <a:xfrm>
            <a:off x="0" y="1"/>
            <a:ext cx="12267773" cy="13716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1CCFFFB-4FFB-660B-8551-172EA403081B}"/>
              </a:ext>
            </a:extLst>
          </p:cNvPr>
          <p:cNvSpPr/>
          <p:nvPr userDrawn="1"/>
        </p:nvSpPr>
        <p:spPr>
          <a:xfrm>
            <a:off x="-12273" y="1371601"/>
            <a:ext cx="12267773" cy="54864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410806-C616-7664-E697-5D6A57EBA5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425" y="347113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103B3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EAA557-A8A7-77B2-BDB4-39DF4A76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DE6491-8B19-0A1F-1ED0-084BB70BDE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11492304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Bilde 15" descr="Et bilde som inneholder tekst">
            <a:extLst>
              <a:ext uri="{FF2B5EF4-FFF2-40B4-BE49-F238E27FC236}">
                <a16:creationId xmlns:a16="http://schemas.microsoft.com/office/drawing/2014/main" id="{45CAE2E4-EB73-9D39-1E23-E7EC9F56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5" y="331347"/>
            <a:ext cx="611187" cy="65332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4600A2-8701-D446-CC8A-27359A2DA8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6" y="2280545"/>
            <a:ext cx="5441359" cy="3891653"/>
          </a:xfrm>
        </p:spPr>
        <p:txBody>
          <a:bodyPr>
            <a:noAutofit/>
          </a:bodyPr>
          <a:lstStyle>
            <a:lvl1pPr marL="361950" indent="-273050">
              <a:buClr>
                <a:srgbClr val="EC7D30"/>
              </a:buClr>
              <a:buSzPct val="125000"/>
              <a:buFont typeface="Wingdings" panose="05000000000000000000" pitchFamily="2" charset="2"/>
              <a:buChar char="ü"/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1F6D35B-7A10-0E83-C0F4-EB0D50D8E5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62216" y="2280545"/>
            <a:ext cx="5330786" cy="3891653"/>
          </a:xfrm>
        </p:spPr>
        <p:txBody>
          <a:bodyPr>
            <a:noAutofit/>
          </a:bodyPr>
          <a:lstStyle>
            <a:lvl1pPr marL="361950" indent="-273050">
              <a:buClr>
                <a:srgbClr val="EC7D30"/>
              </a:buClr>
              <a:buSzPct val="125000"/>
              <a:buFont typeface="Wingdings" panose="05000000000000000000" pitchFamily="2" charset="2"/>
              <a:buChar char="ü"/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54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"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85FC3A74-11C7-EC34-43F0-69AE02CB396F}"/>
              </a:ext>
            </a:extLst>
          </p:cNvPr>
          <p:cNvSpPr/>
          <p:nvPr userDrawn="1"/>
        </p:nvSpPr>
        <p:spPr>
          <a:xfrm>
            <a:off x="0" y="0"/>
            <a:ext cx="6789761" cy="6858000"/>
          </a:xfrm>
          <a:prstGeom prst="rect">
            <a:avLst/>
          </a:prstGeom>
          <a:solidFill>
            <a:srgbClr val="EA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41C8DDB-D073-F733-9C25-B42CDA1B68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89762" y="0"/>
            <a:ext cx="5408502" cy="6858000"/>
          </a:xfrm>
          <a:custGeom>
            <a:avLst/>
            <a:gdLst>
              <a:gd name="connsiteX0" fmla="*/ 0 w 7110412"/>
              <a:gd name="connsiteY0" fmla="*/ 0 h 5413829"/>
              <a:gd name="connsiteX1" fmla="*/ 7110412 w 7110412"/>
              <a:gd name="connsiteY1" fmla="*/ 0 h 5413829"/>
              <a:gd name="connsiteX2" fmla="*/ 7110412 w 7110412"/>
              <a:gd name="connsiteY2" fmla="*/ 5413829 h 5413829"/>
              <a:gd name="connsiteX3" fmla="*/ 0 w 7110412"/>
              <a:gd name="connsiteY3" fmla="*/ 5413829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412" h="5413829">
                <a:moveTo>
                  <a:pt x="0" y="0"/>
                </a:moveTo>
                <a:lnTo>
                  <a:pt x="7110412" y="0"/>
                </a:lnTo>
                <a:lnTo>
                  <a:pt x="7110412" y="5413829"/>
                </a:lnTo>
                <a:lnTo>
                  <a:pt x="0" y="5413829"/>
                </a:lnTo>
                <a:close/>
              </a:path>
            </a:pathLst>
          </a:custGeom>
          <a:solidFill>
            <a:srgbClr val="93B4CC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5E85C5-3504-90D7-BFED-EB397BBA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5807575" cy="630216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00636B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ID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7073BD-DB13-1C4B-92F9-1D1A7622EB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25" y="1774297"/>
            <a:ext cx="5807575" cy="310896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00636B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99A5C17-AD32-130E-D365-F1D56D591B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2280545"/>
            <a:ext cx="5807575" cy="3891653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7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42006CF-DCD0-ABB0-11DC-C60ED4A0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8F8170-8DE6-F4D1-CFE0-DE7BF191D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Standard </a:t>
            </a:r>
            <a:r>
              <a:rPr lang="en-US" dirty="0" err="1"/>
              <a:t>tekststil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Nivå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2327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1" r:id="rId6"/>
    <p:sldLayoutId id="2147483660" r:id="rId7"/>
    <p:sldLayoutId id="2147483662" r:id="rId8"/>
    <p:sldLayoutId id="2147483654" r:id="rId9"/>
    <p:sldLayoutId id="2147483655" r:id="rId10"/>
    <p:sldLayoutId id="2147483656" r:id="rId11"/>
    <p:sldLayoutId id="2147483665" r:id="rId12"/>
    <p:sldLayoutId id="2147483663" r:id="rId13"/>
    <p:sldLayoutId id="2147483664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j-lt"/>
          <a:ea typeface="+mn-ea"/>
          <a:cs typeface="+mn-cs"/>
        </a:defRPr>
      </a:lvl1pPr>
      <a:lvl2pPr marL="536575" indent="-360363" algn="l" defTabSz="914400" rtl="0" eaLnBrk="1" latinLnBrk="0" hangingPunct="1">
        <a:lnSpc>
          <a:spcPct val="90000"/>
        </a:lnSpc>
        <a:spcBef>
          <a:spcPts val="500"/>
        </a:spcBef>
        <a:buClr>
          <a:srgbClr val="EC7D30"/>
        </a:buClr>
        <a:buFont typeface="Wingdings" panose="05000000000000000000" pitchFamily="2" charset="2"/>
        <a:buChar char="ü"/>
        <a:defRPr sz="1600" kern="1200">
          <a:solidFill>
            <a:schemeClr val="bg1"/>
          </a:solidFill>
          <a:latin typeface="+mj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90000"/>
        </a:lnSpc>
        <a:spcBef>
          <a:spcPts val="500"/>
        </a:spcBef>
        <a:buClr>
          <a:srgbClr val="EC7D30"/>
        </a:buClr>
        <a:buFont typeface="Wingdings" panose="05000000000000000000" pitchFamily="2" charset="2"/>
        <a:buChar char="ü"/>
        <a:defRPr sz="1400" kern="1200">
          <a:solidFill>
            <a:schemeClr val="bg1"/>
          </a:solidFill>
          <a:latin typeface="+mj-lt"/>
          <a:ea typeface="+mn-ea"/>
          <a:cs typeface="+mn-cs"/>
        </a:defRPr>
      </a:lvl3pPr>
      <a:lvl4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EC7D30"/>
        </a:buClr>
        <a:buFont typeface="Wingdings" panose="05000000000000000000" pitchFamily="2" charset="2"/>
        <a:buChar char="ü"/>
        <a:defRPr sz="1200" kern="1200">
          <a:solidFill>
            <a:schemeClr val="bg1"/>
          </a:solidFill>
          <a:latin typeface="+mj-lt"/>
          <a:ea typeface="+mn-ea"/>
          <a:cs typeface="+mn-cs"/>
        </a:defRPr>
      </a:lvl4pPr>
      <a:lvl5pPr marL="1169988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EC7D30"/>
        </a:buClr>
        <a:buFont typeface="Wingdings" panose="05000000000000000000" pitchFamily="2" charset="2"/>
        <a:buChar char="ü"/>
        <a:defRPr sz="11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C484-7944-15DC-3368-51C1819E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4" y="504395"/>
            <a:ext cx="7253611" cy="2711702"/>
          </a:xfrm>
        </p:spPr>
        <p:txBody>
          <a:bodyPr>
            <a:normAutofit/>
          </a:bodyPr>
          <a:lstStyle/>
          <a:p>
            <a:r>
              <a:rPr lang="nb-NO" sz="5400" dirty="0"/>
              <a:t>CLIM-PACT</a:t>
            </a:r>
            <a:br>
              <a:rPr lang="nb-NO" sz="5400" dirty="0"/>
            </a:br>
            <a:br>
              <a:rPr lang="en-NO" dirty="0"/>
            </a:br>
            <a:r>
              <a:rPr lang="en-NO" sz="3200" dirty="0"/>
              <a:t>Helping National Parks to prepare  for climate-change driven ecosystem and ecosystem service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B6BA-5574-24CC-1D00-99BA73422B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424" y="4250175"/>
            <a:ext cx="11903576" cy="453571"/>
          </a:xfrm>
        </p:spPr>
        <p:txBody>
          <a:bodyPr/>
          <a:lstStyle/>
          <a:p>
            <a:r>
              <a:rPr lang="en-NO" sz="2400" dirty="0"/>
              <a:t>Lead: Richard Davy, Senior scientist	</a:t>
            </a:r>
            <a:r>
              <a:rPr lang="en-NO" sz="2400" i="1" dirty="0"/>
              <a:t>				        Nansen Center, Bergen</a:t>
            </a:r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A8AED9FF-F80E-09B9-BC48-FF3C0CDD1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69" y="4955967"/>
            <a:ext cx="1762839" cy="1762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56E66-386F-151C-CB1A-BE3C9D60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433" y="4955967"/>
            <a:ext cx="1762839" cy="176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A7710-B8F0-2D6D-8730-1E9118382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2688" y="4955967"/>
            <a:ext cx="1762839" cy="1762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39764-9501-940A-AA1F-C19C7ED59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999" y="4955967"/>
            <a:ext cx="1762839" cy="1762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E41FC-ACA3-5D6F-F36B-97B7C87A8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704" y="5321167"/>
            <a:ext cx="1570248" cy="1032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FCC4B-25FC-EB3A-15F6-7770835B8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762" y="5460408"/>
            <a:ext cx="1787747" cy="7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E0F7-39ED-69A9-533A-D9D4C8D8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B4A639-C26C-E175-A12F-F83C1933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3200" dirty="0"/>
              <a:t>Decision support tools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158123-770C-E67B-BC60-E7F10A38CDCC}"/>
              </a:ext>
            </a:extLst>
          </p:cNvPr>
          <p:cNvSpPr txBox="1">
            <a:spLocks/>
          </p:cNvSpPr>
          <p:nvPr/>
        </p:nvSpPr>
        <p:spPr>
          <a:xfrm>
            <a:off x="288425" y="1462990"/>
            <a:ext cx="3859032" cy="480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tx1"/>
                </a:solidFill>
              </a:rPr>
              <a:t>Create web-based tools to visualise how climate drivers change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tx1"/>
                </a:solidFill>
              </a:rPr>
              <a:t>Example: </a:t>
            </a:r>
            <a:r>
              <a:rPr lang="en-NO" sz="2400" b="1" dirty="0">
                <a:solidFill>
                  <a:schemeClr val="tx1"/>
                </a:solidFill>
              </a:rPr>
              <a:t>forest fires </a:t>
            </a:r>
            <a:r>
              <a:rPr lang="en-NO" sz="2400" dirty="0">
                <a:solidFill>
                  <a:schemeClr val="tx1"/>
                </a:solidFill>
              </a:rPr>
              <a:t>could become a risk in the future 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tx1"/>
                </a:solidFill>
              </a:rPr>
              <a:t>Intuitive tool to </a:t>
            </a:r>
            <a:r>
              <a:rPr lang="en-NO" sz="2400" b="1" dirty="0">
                <a:solidFill>
                  <a:schemeClr val="tx1"/>
                </a:solidFill>
              </a:rPr>
              <a:t>navigate alternative climate futures</a:t>
            </a:r>
            <a:r>
              <a:rPr lang="en-NO" sz="2400" dirty="0">
                <a:solidFill>
                  <a:schemeClr val="tx1"/>
                </a:solidFill>
              </a:rPr>
              <a:t>, gain overview of risks to park priorities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A map with a map of the area&#10;&#10;AI-generated content may be incorrect.">
            <a:extLst>
              <a:ext uri="{FF2B5EF4-FFF2-40B4-BE49-F238E27FC236}">
                <a16:creationId xmlns:a16="http://schemas.microsoft.com/office/drawing/2014/main" id="{3F58B9C2-2C92-4187-F40A-507D915A8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111104"/>
            <a:ext cx="7590796" cy="6627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71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E251-4FF0-4952-A07E-D04F6F00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(1) Who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07C1F-838F-AA46-9AFD-DA1ACDF9EA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7424" y="1365070"/>
            <a:ext cx="11677152" cy="5286100"/>
          </a:xfrm>
        </p:spPr>
        <p:txBody>
          <a:bodyPr/>
          <a:lstStyle/>
          <a:p>
            <a:r>
              <a:rPr lang="en-NO" sz="2400" b="1" dirty="0"/>
              <a:t>Richard </a:t>
            </a:r>
            <a:r>
              <a:rPr lang="en-NO" sz="2400" dirty="0"/>
              <a:t>Davy</a:t>
            </a:r>
            <a:r>
              <a:rPr lang="en-NO" sz="2400" b="1" dirty="0"/>
              <a:t>		   Erik </a:t>
            </a:r>
            <a:r>
              <a:rPr lang="en-NO" sz="2400" dirty="0"/>
              <a:t>Kusch</a:t>
            </a:r>
            <a:r>
              <a:rPr lang="en-NO" sz="2400" b="1" dirty="0"/>
              <a:t>		      Anna </a:t>
            </a:r>
            <a:r>
              <a:rPr lang="en-NO" sz="2400" dirty="0"/>
              <a:t>Sveinsdottir</a:t>
            </a:r>
            <a:r>
              <a:rPr lang="en-NO" sz="2400" b="1" dirty="0"/>
              <a:t>	          Aase </a:t>
            </a:r>
            <a:r>
              <a:rPr lang="en-NO" sz="2400" dirty="0"/>
              <a:t>Lundberg</a:t>
            </a:r>
          </a:p>
          <a:p>
            <a:endParaRPr lang="en-NO" sz="2400" dirty="0"/>
          </a:p>
          <a:p>
            <a:endParaRPr lang="en-NO" sz="2400" dirty="0"/>
          </a:p>
          <a:p>
            <a:endParaRPr lang="en-NO" sz="2400" dirty="0"/>
          </a:p>
          <a:p>
            <a:endParaRPr lang="en-NO" sz="2400" dirty="0"/>
          </a:p>
          <a:p>
            <a:endParaRPr lang="en-NO" sz="2400" dirty="0"/>
          </a:p>
          <a:p>
            <a:endParaRPr lang="en-NO" sz="2400" dirty="0"/>
          </a:p>
          <a:p>
            <a:r>
              <a:rPr lang="en-NO" sz="2400" i="1" dirty="0"/>
              <a:t>Climate Scientist	   Ecosystem research        Human geographer        Human geographer</a:t>
            </a:r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98CF0BF-E393-82F6-1AF5-C6CE9EB66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5" y="1737360"/>
            <a:ext cx="2776992" cy="277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0DA6-4204-7589-426D-8C9B050F4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7585" y="1737360"/>
            <a:ext cx="2776992" cy="277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8F209-A337-C4A3-CC10-0A63688D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745" y="1737360"/>
            <a:ext cx="2776992" cy="2776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BAAA5-7CA0-4B39-E6F2-F96FF3539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905" y="1737360"/>
            <a:ext cx="2776992" cy="2776992"/>
          </a:xfrm>
          <a:prstGeom prst="rect">
            <a:avLst/>
          </a:prstGeom>
        </p:spPr>
      </p:pic>
      <p:pic>
        <p:nvPicPr>
          <p:cNvPr id="9" name="Picture 8" descr="A black bear with green text&#10;&#10;AI-generated content may be incorrect.">
            <a:extLst>
              <a:ext uri="{FF2B5EF4-FFF2-40B4-BE49-F238E27FC236}">
                <a16:creationId xmlns:a16="http://schemas.microsoft.com/office/drawing/2014/main" id="{D9A0DCBB-A19B-B759-3E3F-722E15B77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2" y="5021052"/>
            <a:ext cx="1317258" cy="1679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B977D-B64C-E3AE-CC37-EFE2BA0DF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702" y="5387290"/>
            <a:ext cx="2244757" cy="94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905E3-8372-B074-00C6-34E56B6DC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7023" y="5191711"/>
            <a:ext cx="2034756" cy="1337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67D93-6817-1E59-E1E4-D1D161F31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863" y="5191711"/>
            <a:ext cx="2034756" cy="13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02E25-2089-A634-EC57-302A663F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FEAD-8928-6B0B-8154-DCC8C10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(2) What do we want to achieve?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59685-9EA8-92FD-4810-FDB3ADE4DA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7424" y="1679510"/>
            <a:ext cx="5838576" cy="4971659"/>
          </a:xfrm>
        </p:spPr>
        <p:txBody>
          <a:bodyPr/>
          <a:lstStyle/>
          <a:p>
            <a:r>
              <a:rPr lang="en-NO" sz="2400" i="1" dirty="0"/>
              <a:t>Work together </a:t>
            </a:r>
            <a:r>
              <a:rPr lang="en-NO" sz="2400" dirty="0"/>
              <a:t>to </a:t>
            </a:r>
          </a:p>
          <a:p>
            <a:pPr marL="627063" indent="-614363"/>
            <a:r>
              <a:rPr lang="en-NO" sz="2400" dirty="0"/>
              <a:t>   (a) Identify priorities in your park </a:t>
            </a:r>
          </a:p>
          <a:p>
            <a:pPr marL="627063" indent="-614363"/>
            <a:endParaRPr lang="en-NO" sz="2400" dirty="0"/>
          </a:p>
          <a:p>
            <a:pPr marL="627063" indent="-614363"/>
            <a:r>
              <a:rPr lang="en-NO" sz="2400" dirty="0"/>
              <a:t>   (b) Develop customized projections of climate change and uncertainty </a:t>
            </a:r>
          </a:p>
          <a:p>
            <a:pPr marL="627063" indent="-614363"/>
            <a:endParaRPr lang="en-NO" sz="2400" dirty="0"/>
          </a:p>
          <a:p>
            <a:pPr marL="627063" indent="-614363"/>
            <a:r>
              <a:rPr lang="en-NO" sz="2400" dirty="0"/>
              <a:t>   </a:t>
            </a:r>
            <a:r>
              <a:rPr lang="en-GB" sz="2400" dirty="0"/>
              <a:t>(c)</a:t>
            </a:r>
            <a:r>
              <a:rPr lang="en-NO" sz="2400" dirty="0"/>
              <a:t> Establish how these possible climate futures would affect the ecosystem and services in your park</a:t>
            </a:r>
          </a:p>
          <a:p>
            <a:pPr marL="627063" indent="-614363"/>
            <a:endParaRPr lang="en-NO" sz="2400" dirty="0"/>
          </a:p>
          <a:p>
            <a:pPr marL="627063" indent="-614363"/>
            <a:r>
              <a:rPr lang="en-NO" sz="2400" dirty="0"/>
              <a:t>   (d) Help you implement this knowledge into your management plans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37B44-50D2-BA01-2D52-3976AD33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27" y="2039815"/>
            <a:ext cx="5600349" cy="34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2B77-6F7F-C31B-7473-F6AD9D93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0CE2-9714-2CF9-A74B-29809629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(3) How can we help?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23A46-6361-957A-4018-6709465A0E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7424" y="1679510"/>
            <a:ext cx="5173845" cy="4971659"/>
          </a:xfrm>
        </p:spPr>
        <p:txBody>
          <a:bodyPr/>
          <a:lstStyle/>
          <a:p>
            <a:r>
              <a:rPr lang="en-NO" sz="2400" dirty="0"/>
              <a:t>(a) Summary reports for </a:t>
            </a:r>
            <a:r>
              <a:rPr lang="en-NO" sz="2400" i="1" dirty="0"/>
              <a:t>every</a:t>
            </a:r>
            <a:r>
              <a:rPr lang="en-NO" sz="2400" dirty="0"/>
              <a:t> national park.</a:t>
            </a:r>
          </a:p>
          <a:p>
            <a:endParaRPr lang="en-NO" sz="2400" dirty="0"/>
          </a:p>
          <a:p>
            <a:r>
              <a:rPr lang="en-NO" sz="2400" dirty="0"/>
              <a:t>(b) Develop web-based tools to visualise the effects of climate change on park priorities</a:t>
            </a:r>
          </a:p>
          <a:p>
            <a:r>
              <a:rPr lang="en-NO" sz="2400" dirty="0"/>
              <a:t> e.g. How will expected presence of red-list species change in the future</a:t>
            </a:r>
          </a:p>
          <a:p>
            <a:endParaRPr lang="en-NO" sz="2400" dirty="0"/>
          </a:p>
          <a:p>
            <a:r>
              <a:rPr lang="en-NO" sz="2400" dirty="0"/>
              <a:t> </a:t>
            </a:r>
            <a:r>
              <a:rPr lang="en-GB" sz="2400" dirty="0"/>
              <a:t>(c)</a:t>
            </a:r>
            <a:r>
              <a:rPr lang="en-NO" sz="2400" dirty="0"/>
              <a:t> Courses on learning to use these tools and the background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E4A20-CD18-63E8-93AC-26930584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33" y="1507424"/>
            <a:ext cx="5173845" cy="5009223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5B4D83E-E1B2-8393-7F41-E7005D6C7ABF}"/>
              </a:ext>
            </a:extLst>
          </p:cNvPr>
          <p:cNvSpPr/>
          <p:nvPr/>
        </p:nvSpPr>
        <p:spPr>
          <a:xfrm rot="3348012">
            <a:off x="9294831" y="3499884"/>
            <a:ext cx="1056980" cy="1024301"/>
          </a:xfrm>
          <a:custGeom>
            <a:avLst/>
            <a:gdLst>
              <a:gd name="connsiteX0" fmla="*/ 495300 w 2125980"/>
              <a:gd name="connsiteY0" fmla="*/ 1188720 h 1539240"/>
              <a:gd name="connsiteX1" fmla="*/ 731520 w 2125980"/>
              <a:gd name="connsiteY1" fmla="*/ 723900 h 1539240"/>
              <a:gd name="connsiteX2" fmla="*/ 0 w 2125980"/>
              <a:gd name="connsiteY2" fmla="*/ 800100 h 1539240"/>
              <a:gd name="connsiteX3" fmla="*/ 152400 w 2125980"/>
              <a:gd name="connsiteY3" fmla="*/ 358140 h 1539240"/>
              <a:gd name="connsiteX4" fmla="*/ 723900 w 2125980"/>
              <a:gd name="connsiteY4" fmla="*/ 0 h 1539240"/>
              <a:gd name="connsiteX5" fmla="*/ 1889760 w 2125980"/>
              <a:gd name="connsiteY5" fmla="*/ 53340 h 1539240"/>
              <a:gd name="connsiteX6" fmla="*/ 2065020 w 2125980"/>
              <a:gd name="connsiteY6" fmla="*/ 640080 h 1539240"/>
              <a:gd name="connsiteX7" fmla="*/ 2125980 w 2125980"/>
              <a:gd name="connsiteY7" fmla="*/ 1089660 h 1539240"/>
              <a:gd name="connsiteX8" fmla="*/ 1607820 w 2125980"/>
              <a:gd name="connsiteY8" fmla="*/ 1478280 h 1539240"/>
              <a:gd name="connsiteX9" fmla="*/ 845820 w 2125980"/>
              <a:gd name="connsiteY9" fmla="*/ 1539240 h 1539240"/>
              <a:gd name="connsiteX10" fmla="*/ 495300 w 2125980"/>
              <a:gd name="connsiteY10" fmla="*/ 1188720 h 15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5980" h="1539240">
                <a:moveTo>
                  <a:pt x="495300" y="1188720"/>
                </a:moveTo>
                <a:lnTo>
                  <a:pt x="731520" y="723900"/>
                </a:lnTo>
                <a:lnTo>
                  <a:pt x="0" y="800100"/>
                </a:lnTo>
                <a:lnTo>
                  <a:pt x="152400" y="358140"/>
                </a:lnTo>
                <a:lnTo>
                  <a:pt x="723900" y="0"/>
                </a:lnTo>
                <a:lnTo>
                  <a:pt x="1889760" y="53340"/>
                </a:lnTo>
                <a:lnTo>
                  <a:pt x="2065020" y="640080"/>
                </a:lnTo>
                <a:lnTo>
                  <a:pt x="2125980" y="1089660"/>
                </a:lnTo>
                <a:lnTo>
                  <a:pt x="1607820" y="1478280"/>
                </a:lnTo>
                <a:lnTo>
                  <a:pt x="845820" y="1539240"/>
                </a:lnTo>
                <a:lnTo>
                  <a:pt x="495300" y="1188720"/>
                </a:lnTo>
                <a:close/>
              </a:path>
            </a:pathLst>
          </a:custGeom>
          <a:solidFill>
            <a:srgbClr val="FF0000">
              <a:alpha val="5422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19BA92-4234-89BD-54EA-880A5DAA1C5F}"/>
              </a:ext>
            </a:extLst>
          </p:cNvPr>
          <p:cNvSpPr/>
          <p:nvPr/>
        </p:nvSpPr>
        <p:spPr>
          <a:xfrm rot="3348012">
            <a:off x="9387856" y="3017415"/>
            <a:ext cx="1183241" cy="1330408"/>
          </a:xfrm>
          <a:custGeom>
            <a:avLst/>
            <a:gdLst>
              <a:gd name="connsiteX0" fmla="*/ 495300 w 2125980"/>
              <a:gd name="connsiteY0" fmla="*/ 1188720 h 1539240"/>
              <a:gd name="connsiteX1" fmla="*/ 731520 w 2125980"/>
              <a:gd name="connsiteY1" fmla="*/ 723900 h 1539240"/>
              <a:gd name="connsiteX2" fmla="*/ 0 w 2125980"/>
              <a:gd name="connsiteY2" fmla="*/ 800100 h 1539240"/>
              <a:gd name="connsiteX3" fmla="*/ 152400 w 2125980"/>
              <a:gd name="connsiteY3" fmla="*/ 358140 h 1539240"/>
              <a:gd name="connsiteX4" fmla="*/ 723900 w 2125980"/>
              <a:gd name="connsiteY4" fmla="*/ 0 h 1539240"/>
              <a:gd name="connsiteX5" fmla="*/ 1889760 w 2125980"/>
              <a:gd name="connsiteY5" fmla="*/ 53340 h 1539240"/>
              <a:gd name="connsiteX6" fmla="*/ 2065020 w 2125980"/>
              <a:gd name="connsiteY6" fmla="*/ 640080 h 1539240"/>
              <a:gd name="connsiteX7" fmla="*/ 2125980 w 2125980"/>
              <a:gd name="connsiteY7" fmla="*/ 1089660 h 1539240"/>
              <a:gd name="connsiteX8" fmla="*/ 1607820 w 2125980"/>
              <a:gd name="connsiteY8" fmla="*/ 1478280 h 1539240"/>
              <a:gd name="connsiteX9" fmla="*/ 845820 w 2125980"/>
              <a:gd name="connsiteY9" fmla="*/ 1539240 h 1539240"/>
              <a:gd name="connsiteX10" fmla="*/ 495300 w 2125980"/>
              <a:gd name="connsiteY10" fmla="*/ 1188720 h 1539240"/>
              <a:gd name="connsiteX0" fmla="*/ 1037902 w 2668582"/>
              <a:gd name="connsiteY0" fmla="*/ 1262566 h 1613086"/>
              <a:gd name="connsiteX1" fmla="*/ 1274122 w 2668582"/>
              <a:gd name="connsiteY1" fmla="*/ 797746 h 1613086"/>
              <a:gd name="connsiteX2" fmla="*/ 542602 w 2668582"/>
              <a:gd name="connsiteY2" fmla="*/ 873946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037902 w 2668582"/>
              <a:gd name="connsiteY0" fmla="*/ 1262566 h 1613086"/>
              <a:gd name="connsiteX1" fmla="*/ 1274122 w 2668582"/>
              <a:gd name="connsiteY1" fmla="*/ 797746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037902 w 2668582"/>
              <a:gd name="connsiteY0" fmla="*/ 1262566 h 1613086"/>
              <a:gd name="connsiteX1" fmla="*/ 1996938 w 2668582"/>
              <a:gd name="connsiteY1" fmla="*/ 578767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825423 w 2668582"/>
              <a:gd name="connsiteY0" fmla="*/ 1054037 h 1613086"/>
              <a:gd name="connsiteX1" fmla="*/ 1996938 w 2668582"/>
              <a:gd name="connsiteY1" fmla="*/ 578767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825423 w 2668582"/>
              <a:gd name="connsiteY10" fmla="*/ 1054037 h 1613086"/>
              <a:gd name="connsiteX0" fmla="*/ 1825423 w 2668582"/>
              <a:gd name="connsiteY0" fmla="*/ 1054037 h 1613086"/>
              <a:gd name="connsiteX1" fmla="*/ 1505443 w 2668582"/>
              <a:gd name="connsiteY1" fmla="*/ 711210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825423 w 2668582"/>
              <a:gd name="connsiteY10" fmla="*/ 1054037 h 1613086"/>
              <a:gd name="connsiteX0" fmla="*/ 1825423 w 2668582"/>
              <a:gd name="connsiteY0" fmla="*/ 1157555 h 1716604"/>
              <a:gd name="connsiteX1" fmla="*/ 1505443 w 2668582"/>
              <a:gd name="connsiteY1" fmla="*/ 814728 h 1716604"/>
              <a:gd name="connsiteX2" fmla="*/ 925004 w 2668582"/>
              <a:gd name="connsiteY2" fmla="*/ 655543 h 1716604"/>
              <a:gd name="connsiteX3" fmla="*/ 0 w 2668582"/>
              <a:gd name="connsiteY3" fmla="*/ 103518 h 1716604"/>
              <a:gd name="connsiteX4" fmla="*/ 885968 w 2668582"/>
              <a:gd name="connsiteY4" fmla="*/ 0 h 1716604"/>
              <a:gd name="connsiteX5" fmla="*/ 2432362 w 2668582"/>
              <a:gd name="connsiteY5" fmla="*/ 230704 h 1716604"/>
              <a:gd name="connsiteX6" fmla="*/ 2607622 w 2668582"/>
              <a:gd name="connsiteY6" fmla="*/ 817444 h 1716604"/>
              <a:gd name="connsiteX7" fmla="*/ 2668582 w 2668582"/>
              <a:gd name="connsiteY7" fmla="*/ 1267024 h 1716604"/>
              <a:gd name="connsiteX8" fmla="*/ 2150422 w 2668582"/>
              <a:gd name="connsiteY8" fmla="*/ 1655644 h 1716604"/>
              <a:gd name="connsiteX9" fmla="*/ 1388422 w 2668582"/>
              <a:gd name="connsiteY9" fmla="*/ 1716604 h 1716604"/>
              <a:gd name="connsiteX10" fmla="*/ 1825423 w 2668582"/>
              <a:gd name="connsiteY10" fmla="*/ 1157555 h 171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8582" h="1716604">
                <a:moveTo>
                  <a:pt x="1825423" y="1157555"/>
                </a:moveTo>
                <a:lnTo>
                  <a:pt x="1505443" y="814728"/>
                </a:lnTo>
                <a:lnTo>
                  <a:pt x="925004" y="655543"/>
                </a:lnTo>
                <a:lnTo>
                  <a:pt x="0" y="103518"/>
                </a:lnTo>
                <a:lnTo>
                  <a:pt x="885968" y="0"/>
                </a:lnTo>
                <a:lnTo>
                  <a:pt x="2432362" y="230704"/>
                </a:lnTo>
                <a:lnTo>
                  <a:pt x="2607622" y="817444"/>
                </a:lnTo>
                <a:lnTo>
                  <a:pt x="2668582" y="1267024"/>
                </a:lnTo>
                <a:lnTo>
                  <a:pt x="2150422" y="1655644"/>
                </a:lnTo>
                <a:lnTo>
                  <a:pt x="1388422" y="1716604"/>
                </a:lnTo>
                <a:lnTo>
                  <a:pt x="1825423" y="1157555"/>
                </a:lnTo>
                <a:close/>
              </a:path>
            </a:pathLst>
          </a:custGeom>
          <a:solidFill>
            <a:srgbClr val="FF0000">
              <a:alpha val="5422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42BDC0-062B-4528-3765-F3685AC9A59B}"/>
              </a:ext>
            </a:extLst>
          </p:cNvPr>
          <p:cNvSpPr/>
          <p:nvPr/>
        </p:nvSpPr>
        <p:spPr>
          <a:xfrm rot="3348012">
            <a:off x="9887673" y="2669543"/>
            <a:ext cx="1457257" cy="1552266"/>
          </a:xfrm>
          <a:custGeom>
            <a:avLst/>
            <a:gdLst>
              <a:gd name="connsiteX0" fmla="*/ 495300 w 2125980"/>
              <a:gd name="connsiteY0" fmla="*/ 1188720 h 1539240"/>
              <a:gd name="connsiteX1" fmla="*/ 731520 w 2125980"/>
              <a:gd name="connsiteY1" fmla="*/ 723900 h 1539240"/>
              <a:gd name="connsiteX2" fmla="*/ 0 w 2125980"/>
              <a:gd name="connsiteY2" fmla="*/ 800100 h 1539240"/>
              <a:gd name="connsiteX3" fmla="*/ 152400 w 2125980"/>
              <a:gd name="connsiteY3" fmla="*/ 358140 h 1539240"/>
              <a:gd name="connsiteX4" fmla="*/ 723900 w 2125980"/>
              <a:gd name="connsiteY4" fmla="*/ 0 h 1539240"/>
              <a:gd name="connsiteX5" fmla="*/ 1889760 w 2125980"/>
              <a:gd name="connsiteY5" fmla="*/ 53340 h 1539240"/>
              <a:gd name="connsiteX6" fmla="*/ 2065020 w 2125980"/>
              <a:gd name="connsiteY6" fmla="*/ 640080 h 1539240"/>
              <a:gd name="connsiteX7" fmla="*/ 2125980 w 2125980"/>
              <a:gd name="connsiteY7" fmla="*/ 1089660 h 1539240"/>
              <a:gd name="connsiteX8" fmla="*/ 1607820 w 2125980"/>
              <a:gd name="connsiteY8" fmla="*/ 1478280 h 1539240"/>
              <a:gd name="connsiteX9" fmla="*/ 845820 w 2125980"/>
              <a:gd name="connsiteY9" fmla="*/ 1539240 h 1539240"/>
              <a:gd name="connsiteX10" fmla="*/ 495300 w 2125980"/>
              <a:gd name="connsiteY10" fmla="*/ 1188720 h 1539240"/>
              <a:gd name="connsiteX0" fmla="*/ 1037902 w 2668582"/>
              <a:gd name="connsiteY0" fmla="*/ 1262566 h 1613086"/>
              <a:gd name="connsiteX1" fmla="*/ 1274122 w 2668582"/>
              <a:gd name="connsiteY1" fmla="*/ 797746 h 1613086"/>
              <a:gd name="connsiteX2" fmla="*/ 542602 w 2668582"/>
              <a:gd name="connsiteY2" fmla="*/ 873946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037902 w 2668582"/>
              <a:gd name="connsiteY0" fmla="*/ 1262566 h 1613086"/>
              <a:gd name="connsiteX1" fmla="*/ 1274122 w 2668582"/>
              <a:gd name="connsiteY1" fmla="*/ 797746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037902 w 2668582"/>
              <a:gd name="connsiteY0" fmla="*/ 1262566 h 1613086"/>
              <a:gd name="connsiteX1" fmla="*/ 1996938 w 2668582"/>
              <a:gd name="connsiteY1" fmla="*/ 578767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037902 w 2668582"/>
              <a:gd name="connsiteY10" fmla="*/ 1262566 h 1613086"/>
              <a:gd name="connsiteX0" fmla="*/ 1825423 w 2668582"/>
              <a:gd name="connsiteY0" fmla="*/ 1054037 h 1613086"/>
              <a:gd name="connsiteX1" fmla="*/ 1996938 w 2668582"/>
              <a:gd name="connsiteY1" fmla="*/ 578767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825423 w 2668582"/>
              <a:gd name="connsiteY10" fmla="*/ 1054037 h 1613086"/>
              <a:gd name="connsiteX0" fmla="*/ 1825423 w 2668582"/>
              <a:gd name="connsiteY0" fmla="*/ 1054037 h 1613086"/>
              <a:gd name="connsiteX1" fmla="*/ 1505443 w 2668582"/>
              <a:gd name="connsiteY1" fmla="*/ 711210 h 1613086"/>
              <a:gd name="connsiteX2" fmla="*/ 925004 w 2668582"/>
              <a:gd name="connsiteY2" fmla="*/ 552025 h 1613086"/>
              <a:gd name="connsiteX3" fmla="*/ 0 w 2668582"/>
              <a:gd name="connsiteY3" fmla="*/ 0 h 1613086"/>
              <a:gd name="connsiteX4" fmla="*/ 1266502 w 2668582"/>
              <a:gd name="connsiteY4" fmla="*/ 73846 h 1613086"/>
              <a:gd name="connsiteX5" fmla="*/ 2432362 w 2668582"/>
              <a:gd name="connsiteY5" fmla="*/ 127186 h 1613086"/>
              <a:gd name="connsiteX6" fmla="*/ 2607622 w 2668582"/>
              <a:gd name="connsiteY6" fmla="*/ 713926 h 1613086"/>
              <a:gd name="connsiteX7" fmla="*/ 2668582 w 2668582"/>
              <a:gd name="connsiteY7" fmla="*/ 1163506 h 1613086"/>
              <a:gd name="connsiteX8" fmla="*/ 2150422 w 2668582"/>
              <a:gd name="connsiteY8" fmla="*/ 1552126 h 1613086"/>
              <a:gd name="connsiteX9" fmla="*/ 1388422 w 2668582"/>
              <a:gd name="connsiteY9" fmla="*/ 1613086 h 1613086"/>
              <a:gd name="connsiteX10" fmla="*/ 1825423 w 2668582"/>
              <a:gd name="connsiteY10" fmla="*/ 1054037 h 1613086"/>
              <a:gd name="connsiteX0" fmla="*/ 1825423 w 2668582"/>
              <a:gd name="connsiteY0" fmla="*/ 1157555 h 1716604"/>
              <a:gd name="connsiteX1" fmla="*/ 1505443 w 2668582"/>
              <a:gd name="connsiteY1" fmla="*/ 814728 h 1716604"/>
              <a:gd name="connsiteX2" fmla="*/ 925004 w 2668582"/>
              <a:gd name="connsiteY2" fmla="*/ 655543 h 1716604"/>
              <a:gd name="connsiteX3" fmla="*/ 0 w 2668582"/>
              <a:gd name="connsiteY3" fmla="*/ 103518 h 1716604"/>
              <a:gd name="connsiteX4" fmla="*/ 885968 w 2668582"/>
              <a:gd name="connsiteY4" fmla="*/ 0 h 1716604"/>
              <a:gd name="connsiteX5" fmla="*/ 2432362 w 2668582"/>
              <a:gd name="connsiteY5" fmla="*/ 230704 h 1716604"/>
              <a:gd name="connsiteX6" fmla="*/ 2607622 w 2668582"/>
              <a:gd name="connsiteY6" fmla="*/ 817444 h 1716604"/>
              <a:gd name="connsiteX7" fmla="*/ 2668582 w 2668582"/>
              <a:gd name="connsiteY7" fmla="*/ 1267024 h 1716604"/>
              <a:gd name="connsiteX8" fmla="*/ 2150422 w 2668582"/>
              <a:gd name="connsiteY8" fmla="*/ 1655644 h 1716604"/>
              <a:gd name="connsiteX9" fmla="*/ 1388422 w 2668582"/>
              <a:gd name="connsiteY9" fmla="*/ 1716604 h 1716604"/>
              <a:gd name="connsiteX10" fmla="*/ 1825423 w 2668582"/>
              <a:gd name="connsiteY10" fmla="*/ 1157555 h 1716604"/>
              <a:gd name="connsiteX0" fmla="*/ 1825423 w 2668582"/>
              <a:gd name="connsiteY0" fmla="*/ 1157555 h 1655645"/>
              <a:gd name="connsiteX1" fmla="*/ 1505443 w 2668582"/>
              <a:gd name="connsiteY1" fmla="*/ 814728 h 1655645"/>
              <a:gd name="connsiteX2" fmla="*/ 925004 w 2668582"/>
              <a:gd name="connsiteY2" fmla="*/ 655543 h 1655645"/>
              <a:gd name="connsiteX3" fmla="*/ 0 w 2668582"/>
              <a:gd name="connsiteY3" fmla="*/ 103518 h 1655645"/>
              <a:gd name="connsiteX4" fmla="*/ 885968 w 2668582"/>
              <a:gd name="connsiteY4" fmla="*/ 0 h 1655645"/>
              <a:gd name="connsiteX5" fmla="*/ 2432362 w 2668582"/>
              <a:gd name="connsiteY5" fmla="*/ 230704 h 1655645"/>
              <a:gd name="connsiteX6" fmla="*/ 2607622 w 2668582"/>
              <a:gd name="connsiteY6" fmla="*/ 817444 h 1655645"/>
              <a:gd name="connsiteX7" fmla="*/ 2668582 w 2668582"/>
              <a:gd name="connsiteY7" fmla="*/ 1267024 h 1655645"/>
              <a:gd name="connsiteX8" fmla="*/ 2150422 w 2668582"/>
              <a:gd name="connsiteY8" fmla="*/ 1655644 h 1655645"/>
              <a:gd name="connsiteX9" fmla="*/ 2049266 w 2668582"/>
              <a:gd name="connsiteY9" fmla="*/ 1311761 h 1655645"/>
              <a:gd name="connsiteX10" fmla="*/ 1825423 w 2668582"/>
              <a:gd name="connsiteY10" fmla="*/ 1157555 h 1655645"/>
              <a:gd name="connsiteX0" fmla="*/ 1825423 w 2668582"/>
              <a:gd name="connsiteY0" fmla="*/ 1157555 h 1311761"/>
              <a:gd name="connsiteX1" fmla="*/ 1505443 w 2668582"/>
              <a:gd name="connsiteY1" fmla="*/ 814728 h 1311761"/>
              <a:gd name="connsiteX2" fmla="*/ 925004 w 2668582"/>
              <a:gd name="connsiteY2" fmla="*/ 655543 h 1311761"/>
              <a:gd name="connsiteX3" fmla="*/ 0 w 2668582"/>
              <a:gd name="connsiteY3" fmla="*/ 103518 h 1311761"/>
              <a:gd name="connsiteX4" fmla="*/ 885968 w 2668582"/>
              <a:gd name="connsiteY4" fmla="*/ 0 h 1311761"/>
              <a:gd name="connsiteX5" fmla="*/ 2432362 w 2668582"/>
              <a:gd name="connsiteY5" fmla="*/ 230704 h 1311761"/>
              <a:gd name="connsiteX6" fmla="*/ 2607622 w 2668582"/>
              <a:gd name="connsiteY6" fmla="*/ 817444 h 1311761"/>
              <a:gd name="connsiteX7" fmla="*/ 2668582 w 2668582"/>
              <a:gd name="connsiteY7" fmla="*/ 1267024 h 1311761"/>
              <a:gd name="connsiteX8" fmla="*/ 2434997 w 2668582"/>
              <a:gd name="connsiteY8" fmla="*/ 1178039 h 1311761"/>
              <a:gd name="connsiteX9" fmla="*/ 2049266 w 2668582"/>
              <a:gd name="connsiteY9" fmla="*/ 1311761 h 1311761"/>
              <a:gd name="connsiteX10" fmla="*/ 1825423 w 2668582"/>
              <a:gd name="connsiteY10" fmla="*/ 1157555 h 1311761"/>
              <a:gd name="connsiteX0" fmla="*/ 1825423 w 2666358"/>
              <a:gd name="connsiteY0" fmla="*/ 1157555 h 1311761"/>
              <a:gd name="connsiteX1" fmla="*/ 1505443 w 2666358"/>
              <a:gd name="connsiteY1" fmla="*/ 814728 h 1311761"/>
              <a:gd name="connsiteX2" fmla="*/ 925004 w 2666358"/>
              <a:gd name="connsiteY2" fmla="*/ 655543 h 1311761"/>
              <a:gd name="connsiteX3" fmla="*/ 0 w 2666358"/>
              <a:gd name="connsiteY3" fmla="*/ 103518 h 1311761"/>
              <a:gd name="connsiteX4" fmla="*/ 885968 w 2666358"/>
              <a:gd name="connsiteY4" fmla="*/ 0 h 1311761"/>
              <a:gd name="connsiteX5" fmla="*/ 2432362 w 2666358"/>
              <a:gd name="connsiteY5" fmla="*/ 230704 h 1311761"/>
              <a:gd name="connsiteX6" fmla="*/ 2607622 w 2666358"/>
              <a:gd name="connsiteY6" fmla="*/ 817444 h 1311761"/>
              <a:gd name="connsiteX7" fmla="*/ 2666358 w 2666358"/>
              <a:gd name="connsiteY7" fmla="*/ 1030859 h 1311761"/>
              <a:gd name="connsiteX8" fmla="*/ 2434997 w 2666358"/>
              <a:gd name="connsiteY8" fmla="*/ 1178039 h 1311761"/>
              <a:gd name="connsiteX9" fmla="*/ 2049266 w 2666358"/>
              <a:gd name="connsiteY9" fmla="*/ 1311761 h 1311761"/>
              <a:gd name="connsiteX10" fmla="*/ 1825423 w 2666358"/>
              <a:gd name="connsiteY10" fmla="*/ 1157555 h 1311761"/>
              <a:gd name="connsiteX0" fmla="*/ 1825423 w 3286574"/>
              <a:gd name="connsiteY0" fmla="*/ 1157555 h 1311761"/>
              <a:gd name="connsiteX1" fmla="*/ 1505443 w 3286574"/>
              <a:gd name="connsiteY1" fmla="*/ 814728 h 1311761"/>
              <a:gd name="connsiteX2" fmla="*/ 925004 w 3286574"/>
              <a:gd name="connsiteY2" fmla="*/ 655543 h 1311761"/>
              <a:gd name="connsiteX3" fmla="*/ 0 w 3286574"/>
              <a:gd name="connsiteY3" fmla="*/ 103518 h 1311761"/>
              <a:gd name="connsiteX4" fmla="*/ 885968 w 3286574"/>
              <a:gd name="connsiteY4" fmla="*/ 0 h 1311761"/>
              <a:gd name="connsiteX5" fmla="*/ 2432362 w 3286574"/>
              <a:gd name="connsiteY5" fmla="*/ 230704 h 1311761"/>
              <a:gd name="connsiteX6" fmla="*/ 2607622 w 3286574"/>
              <a:gd name="connsiteY6" fmla="*/ 817444 h 1311761"/>
              <a:gd name="connsiteX7" fmla="*/ 3286574 w 3286574"/>
              <a:gd name="connsiteY7" fmla="*/ 963170 h 1311761"/>
              <a:gd name="connsiteX8" fmla="*/ 2434997 w 3286574"/>
              <a:gd name="connsiteY8" fmla="*/ 1178039 h 1311761"/>
              <a:gd name="connsiteX9" fmla="*/ 2049266 w 3286574"/>
              <a:gd name="connsiteY9" fmla="*/ 1311761 h 1311761"/>
              <a:gd name="connsiteX10" fmla="*/ 1825423 w 3286574"/>
              <a:gd name="connsiteY10" fmla="*/ 1157555 h 1311761"/>
              <a:gd name="connsiteX0" fmla="*/ 1825423 w 3286574"/>
              <a:gd name="connsiteY0" fmla="*/ 1157555 h 1311761"/>
              <a:gd name="connsiteX1" fmla="*/ 1505443 w 3286574"/>
              <a:gd name="connsiteY1" fmla="*/ 814728 h 1311761"/>
              <a:gd name="connsiteX2" fmla="*/ 925004 w 3286574"/>
              <a:gd name="connsiteY2" fmla="*/ 655543 h 1311761"/>
              <a:gd name="connsiteX3" fmla="*/ 0 w 3286574"/>
              <a:gd name="connsiteY3" fmla="*/ 103518 h 1311761"/>
              <a:gd name="connsiteX4" fmla="*/ 885968 w 3286574"/>
              <a:gd name="connsiteY4" fmla="*/ 0 h 1311761"/>
              <a:gd name="connsiteX5" fmla="*/ 2432362 w 3286574"/>
              <a:gd name="connsiteY5" fmla="*/ 230704 h 1311761"/>
              <a:gd name="connsiteX6" fmla="*/ 3059677 w 3286574"/>
              <a:gd name="connsiteY6" fmla="*/ 566723 h 1311761"/>
              <a:gd name="connsiteX7" fmla="*/ 3286574 w 3286574"/>
              <a:gd name="connsiteY7" fmla="*/ 963170 h 1311761"/>
              <a:gd name="connsiteX8" fmla="*/ 2434997 w 3286574"/>
              <a:gd name="connsiteY8" fmla="*/ 1178039 h 1311761"/>
              <a:gd name="connsiteX9" fmla="*/ 2049266 w 3286574"/>
              <a:gd name="connsiteY9" fmla="*/ 1311761 h 1311761"/>
              <a:gd name="connsiteX10" fmla="*/ 1825423 w 3286574"/>
              <a:gd name="connsiteY10" fmla="*/ 1157555 h 1311761"/>
              <a:gd name="connsiteX0" fmla="*/ 1825423 w 3286574"/>
              <a:gd name="connsiteY0" fmla="*/ 1392285 h 1546491"/>
              <a:gd name="connsiteX1" fmla="*/ 1505443 w 3286574"/>
              <a:gd name="connsiteY1" fmla="*/ 1049458 h 1546491"/>
              <a:gd name="connsiteX2" fmla="*/ 925004 w 3286574"/>
              <a:gd name="connsiteY2" fmla="*/ 890273 h 1546491"/>
              <a:gd name="connsiteX3" fmla="*/ 0 w 3286574"/>
              <a:gd name="connsiteY3" fmla="*/ 338248 h 1546491"/>
              <a:gd name="connsiteX4" fmla="*/ 885968 w 3286574"/>
              <a:gd name="connsiteY4" fmla="*/ 234730 h 1546491"/>
              <a:gd name="connsiteX5" fmla="*/ 1728769 w 3286574"/>
              <a:gd name="connsiteY5" fmla="*/ 7434 h 1546491"/>
              <a:gd name="connsiteX6" fmla="*/ 2432362 w 3286574"/>
              <a:gd name="connsiteY6" fmla="*/ 465434 h 1546491"/>
              <a:gd name="connsiteX7" fmla="*/ 3059677 w 3286574"/>
              <a:gd name="connsiteY7" fmla="*/ 801453 h 1546491"/>
              <a:gd name="connsiteX8" fmla="*/ 3286574 w 3286574"/>
              <a:gd name="connsiteY8" fmla="*/ 1197900 h 1546491"/>
              <a:gd name="connsiteX9" fmla="*/ 2434997 w 3286574"/>
              <a:gd name="connsiteY9" fmla="*/ 1412769 h 1546491"/>
              <a:gd name="connsiteX10" fmla="*/ 2049266 w 3286574"/>
              <a:gd name="connsiteY10" fmla="*/ 1546491 h 1546491"/>
              <a:gd name="connsiteX11" fmla="*/ 1825423 w 3286574"/>
              <a:gd name="connsiteY11" fmla="*/ 1392285 h 1546491"/>
              <a:gd name="connsiteX0" fmla="*/ 1825423 w 3286574"/>
              <a:gd name="connsiteY0" fmla="*/ 1848659 h 2002865"/>
              <a:gd name="connsiteX1" fmla="*/ 1505443 w 3286574"/>
              <a:gd name="connsiteY1" fmla="*/ 1505832 h 2002865"/>
              <a:gd name="connsiteX2" fmla="*/ 925004 w 3286574"/>
              <a:gd name="connsiteY2" fmla="*/ 1346647 h 2002865"/>
              <a:gd name="connsiteX3" fmla="*/ 0 w 3286574"/>
              <a:gd name="connsiteY3" fmla="*/ 794622 h 2002865"/>
              <a:gd name="connsiteX4" fmla="*/ 318832 w 3286574"/>
              <a:gd name="connsiteY4" fmla="*/ 1 h 2002865"/>
              <a:gd name="connsiteX5" fmla="*/ 1728769 w 3286574"/>
              <a:gd name="connsiteY5" fmla="*/ 463808 h 2002865"/>
              <a:gd name="connsiteX6" fmla="*/ 2432362 w 3286574"/>
              <a:gd name="connsiteY6" fmla="*/ 921808 h 2002865"/>
              <a:gd name="connsiteX7" fmla="*/ 3059677 w 3286574"/>
              <a:gd name="connsiteY7" fmla="*/ 1257827 h 2002865"/>
              <a:gd name="connsiteX8" fmla="*/ 3286574 w 3286574"/>
              <a:gd name="connsiteY8" fmla="*/ 1654274 h 2002865"/>
              <a:gd name="connsiteX9" fmla="*/ 2434997 w 3286574"/>
              <a:gd name="connsiteY9" fmla="*/ 1869143 h 2002865"/>
              <a:gd name="connsiteX10" fmla="*/ 2049266 w 3286574"/>
              <a:gd name="connsiteY10" fmla="*/ 2002865 h 2002865"/>
              <a:gd name="connsiteX11" fmla="*/ 1825423 w 3286574"/>
              <a:gd name="connsiteY11" fmla="*/ 1848659 h 20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6574" h="2002865">
                <a:moveTo>
                  <a:pt x="1825423" y="1848659"/>
                </a:moveTo>
                <a:lnTo>
                  <a:pt x="1505443" y="1505832"/>
                </a:lnTo>
                <a:lnTo>
                  <a:pt x="925004" y="1346647"/>
                </a:lnTo>
                <a:lnTo>
                  <a:pt x="0" y="794622"/>
                </a:lnTo>
                <a:lnTo>
                  <a:pt x="318832" y="1"/>
                </a:lnTo>
                <a:cubicBezTo>
                  <a:pt x="778454" y="62339"/>
                  <a:pt x="1269147" y="401470"/>
                  <a:pt x="1728769" y="463808"/>
                </a:cubicBezTo>
                <a:lnTo>
                  <a:pt x="2432362" y="921808"/>
                </a:lnTo>
                <a:lnTo>
                  <a:pt x="3059677" y="1257827"/>
                </a:lnTo>
                <a:lnTo>
                  <a:pt x="3286574" y="1654274"/>
                </a:lnTo>
                <a:lnTo>
                  <a:pt x="2434997" y="1869143"/>
                </a:lnTo>
                <a:lnTo>
                  <a:pt x="2049266" y="2002865"/>
                </a:lnTo>
                <a:lnTo>
                  <a:pt x="1825423" y="1848659"/>
                </a:lnTo>
                <a:close/>
              </a:path>
            </a:pathLst>
          </a:custGeom>
          <a:solidFill>
            <a:srgbClr val="FF0000">
              <a:alpha val="5422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9FADB8-6556-10CB-AF60-43DAB751E60D}"/>
              </a:ext>
            </a:extLst>
          </p:cNvPr>
          <p:cNvSpPr/>
          <p:nvPr/>
        </p:nvSpPr>
        <p:spPr>
          <a:xfrm rot="10800000">
            <a:off x="6881568" y="2582944"/>
            <a:ext cx="235670" cy="2866562"/>
          </a:xfrm>
          <a:prstGeom prst="roundRect">
            <a:avLst/>
          </a:prstGeom>
          <a:gradFill flip="none" rotWithShape="1">
            <a:gsLst>
              <a:gs pos="0">
                <a:srgbClr val="D0BF7D">
                  <a:tint val="66000"/>
                  <a:satMod val="160000"/>
                </a:srgbClr>
              </a:gs>
              <a:gs pos="50000">
                <a:srgbClr val="D0BF7D">
                  <a:tint val="44500"/>
                  <a:satMod val="160000"/>
                </a:srgbClr>
              </a:gs>
              <a:gs pos="100000">
                <a:srgbClr val="D0BF7D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547748-F4E8-9CD1-1CA5-1C1FBB1D12DE}"/>
              </a:ext>
            </a:extLst>
          </p:cNvPr>
          <p:cNvSpPr/>
          <p:nvPr/>
        </p:nvSpPr>
        <p:spPr>
          <a:xfrm>
            <a:off x="6881567" y="5123519"/>
            <a:ext cx="235671" cy="22705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6CF207-53DB-5DB1-B47C-033DF7A578E0}"/>
              </a:ext>
            </a:extLst>
          </p:cNvPr>
          <p:cNvSpPr/>
          <p:nvPr/>
        </p:nvSpPr>
        <p:spPr>
          <a:xfrm>
            <a:off x="6881567" y="3950447"/>
            <a:ext cx="235671" cy="22705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73DE5F-B023-0927-C52F-8ABDA3924598}"/>
              </a:ext>
            </a:extLst>
          </p:cNvPr>
          <p:cNvSpPr/>
          <p:nvPr/>
        </p:nvSpPr>
        <p:spPr>
          <a:xfrm>
            <a:off x="6881567" y="2649560"/>
            <a:ext cx="235671" cy="22705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2E853-CE00-4ADC-39E2-DDC9EE7F181F}"/>
              </a:ext>
            </a:extLst>
          </p:cNvPr>
          <p:cNvSpPr txBox="1"/>
          <p:nvPr/>
        </p:nvSpPr>
        <p:spPr>
          <a:xfrm>
            <a:off x="7084417" y="50801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2030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89A07-701D-4284-49F8-03113C7D4E37}"/>
              </a:ext>
            </a:extLst>
          </p:cNvPr>
          <p:cNvSpPr txBox="1"/>
          <p:nvPr/>
        </p:nvSpPr>
        <p:spPr>
          <a:xfrm>
            <a:off x="7084418" y="38793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2050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69063-C7B2-C5EA-32CF-4364BF9DD407}"/>
              </a:ext>
            </a:extLst>
          </p:cNvPr>
          <p:cNvSpPr txBox="1"/>
          <p:nvPr/>
        </p:nvSpPr>
        <p:spPr>
          <a:xfrm>
            <a:off x="7084417" y="25870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2070</a:t>
            </a:r>
          </a:p>
        </p:txBody>
      </p:sp>
      <p:pic>
        <p:nvPicPr>
          <p:cNvPr id="16" name="Picture 1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29E1210-5661-A0F7-311D-449331721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87" y="1408494"/>
            <a:ext cx="3836372" cy="53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4134-A893-9E98-5F08-12BE4B81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1DD2-E11F-16C7-BB1B-EDBC003F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(4) Timeline for implementation (Tier 1)</a:t>
            </a:r>
            <a:endParaRPr lang="en-NO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568E-8CA8-FD93-A1F8-48D889C1D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2136502"/>
            <a:ext cx="3428311" cy="126502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NO" sz="2400" dirty="0"/>
              <a:t>Join two 2-day workshops </a:t>
            </a:r>
            <a:br>
              <a:rPr lang="en-NO" sz="2400" dirty="0"/>
            </a:br>
            <a:r>
              <a:rPr lang="en-NO" sz="2400" dirty="0"/>
              <a:t>to identify priorities</a:t>
            </a:r>
          </a:p>
          <a:p>
            <a:pPr algn="ctr"/>
            <a:r>
              <a:rPr lang="en-NO" sz="2400" dirty="0"/>
              <a:t>(we visit you)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3D88E-C3A9-03B2-BD00-0B135357F417}"/>
              </a:ext>
            </a:extLst>
          </p:cNvPr>
          <p:cNvSpPr txBox="1"/>
          <p:nvPr/>
        </p:nvSpPr>
        <p:spPr>
          <a:xfrm>
            <a:off x="492370" y="6157086"/>
            <a:ext cx="932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2026			2027			2028			2029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D760D1B-400E-044F-2A53-C0631F96AACE}"/>
              </a:ext>
            </a:extLst>
          </p:cNvPr>
          <p:cNvSpPr/>
          <p:nvPr/>
        </p:nvSpPr>
        <p:spPr>
          <a:xfrm>
            <a:off x="590844" y="5366362"/>
            <a:ext cx="11288359" cy="956603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39CB792-1C76-A0F3-4AEE-E5FC1A3151E0}"/>
              </a:ext>
            </a:extLst>
          </p:cNvPr>
          <p:cNvSpPr/>
          <p:nvPr/>
        </p:nvSpPr>
        <p:spPr>
          <a:xfrm>
            <a:off x="960777" y="3401523"/>
            <a:ext cx="366635" cy="21010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29D39E-FDD3-0734-7BB2-825FC3EB8D47}"/>
              </a:ext>
            </a:extLst>
          </p:cNvPr>
          <p:cNvSpPr txBox="1">
            <a:spLocks/>
          </p:cNvSpPr>
          <p:nvPr/>
        </p:nvSpPr>
        <p:spPr>
          <a:xfrm>
            <a:off x="2274554" y="3660148"/>
            <a:ext cx="3428311" cy="801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Follow-up meetings (online)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A50E179B-D003-5C17-7F3A-CCBB85CFCED3}"/>
              </a:ext>
            </a:extLst>
          </p:cNvPr>
          <p:cNvSpPr/>
          <p:nvPr/>
        </p:nvSpPr>
        <p:spPr>
          <a:xfrm>
            <a:off x="3805393" y="4472047"/>
            <a:ext cx="366635" cy="10305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89AE52-1628-C770-2788-1DC62AF8EEA3}"/>
              </a:ext>
            </a:extLst>
          </p:cNvPr>
          <p:cNvSpPr txBox="1">
            <a:spLocks/>
          </p:cNvSpPr>
          <p:nvPr/>
        </p:nvSpPr>
        <p:spPr>
          <a:xfrm>
            <a:off x="4774981" y="2265750"/>
            <a:ext cx="3428311" cy="801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First version of tools </a:t>
            </a:r>
            <a:br>
              <a:rPr lang="en-NO" sz="2400" dirty="0"/>
            </a:br>
            <a:r>
              <a:rPr lang="en-NO" sz="2400" dirty="0"/>
              <a:t>(we visit you)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7B9762A6-D946-702B-1F83-362BF2CE11F5}"/>
              </a:ext>
            </a:extLst>
          </p:cNvPr>
          <p:cNvSpPr/>
          <p:nvPr/>
        </p:nvSpPr>
        <p:spPr>
          <a:xfrm>
            <a:off x="6305819" y="3067379"/>
            <a:ext cx="366635" cy="2435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ED99D75-C085-ABED-363C-5CABD539DDC5}"/>
              </a:ext>
            </a:extLst>
          </p:cNvPr>
          <p:cNvSpPr txBox="1">
            <a:spLocks/>
          </p:cNvSpPr>
          <p:nvPr/>
        </p:nvSpPr>
        <p:spPr>
          <a:xfrm>
            <a:off x="7015601" y="3602640"/>
            <a:ext cx="4401420" cy="1282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Integrate into park management plans, training on tools</a:t>
            </a:r>
          </a:p>
          <a:p>
            <a:pPr algn="ctr"/>
            <a:r>
              <a:rPr lang="en-NO" sz="2400" dirty="0"/>
              <a:t>(we visit you)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109C151-A940-EBAD-3941-E629F3F2AA7A}"/>
              </a:ext>
            </a:extLst>
          </p:cNvPr>
          <p:cNvSpPr/>
          <p:nvPr/>
        </p:nvSpPr>
        <p:spPr>
          <a:xfrm>
            <a:off x="9032994" y="4878519"/>
            <a:ext cx="366635" cy="6240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A4C95-D3C4-98A7-969E-E0DDA24C2C78}"/>
              </a:ext>
            </a:extLst>
          </p:cNvPr>
          <p:cNvCxnSpPr>
            <a:cxnSpLocks/>
          </p:cNvCxnSpPr>
          <p:nvPr/>
        </p:nvCxnSpPr>
        <p:spPr>
          <a:xfrm>
            <a:off x="5982948" y="5621824"/>
            <a:ext cx="0" cy="4632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BD8FC-282D-1674-F19B-099D2C7CA61D}"/>
              </a:ext>
            </a:extLst>
          </p:cNvPr>
          <p:cNvCxnSpPr>
            <a:cxnSpLocks/>
          </p:cNvCxnSpPr>
          <p:nvPr/>
        </p:nvCxnSpPr>
        <p:spPr>
          <a:xfrm>
            <a:off x="5982948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3D9E22-2F36-3627-C5CE-2A7A8346EF51}"/>
              </a:ext>
            </a:extLst>
          </p:cNvPr>
          <p:cNvCxnSpPr>
            <a:cxnSpLocks/>
          </p:cNvCxnSpPr>
          <p:nvPr/>
        </p:nvCxnSpPr>
        <p:spPr>
          <a:xfrm>
            <a:off x="3272879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223E9-F994-3A78-4D3F-EC3012B4104D}"/>
              </a:ext>
            </a:extLst>
          </p:cNvPr>
          <p:cNvCxnSpPr>
            <a:cxnSpLocks/>
          </p:cNvCxnSpPr>
          <p:nvPr/>
        </p:nvCxnSpPr>
        <p:spPr>
          <a:xfrm>
            <a:off x="8779438" y="5608295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78225F-7C58-123A-482D-53840537B021}"/>
              </a:ext>
            </a:extLst>
          </p:cNvPr>
          <p:cNvCxnSpPr>
            <a:cxnSpLocks/>
          </p:cNvCxnSpPr>
          <p:nvPr/>
        </p:nvCxnSpPr>
        <p:spPr>
          <a:xfrm>
            <a:off x="11315810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loud 28">
            <a:extLst>
              <a:ext uri="{FF2B5EF4-FFF2-40B4-BE49-F238E27FC236}">
                <a16:creationId xmlns:a16="http://schemas.microsoft.com/office/drawing/2014/main" id="{1064B0A7-4E61-84ED-56FD-853838F307DF}"/>
              </a:ext>
            </a:extLst>
          </p:cNvPr>
          <p:cNvSpPr/>
          <p:nvPr/>
        </p:nvSpPr>
        <p:spPr>
          <a:xfrm rot="330829">
            <a:off x="9499601" y="1600347"/>
            <a:ext cx="2663011" cy="154133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ysClr val="windowText" lastClr="000000"/>
                </a:solidFill>
              </a:rPr>
              <a:t>All participation costs paid for by CLIM-PACT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32CF5-F82A-A046-CECF-AE19759693C1}"/>
              </a:ext>
            </a:extLst>
          </p:cNvPr>
          <p:cNvSpPr txBox="1"/>
          <p:nvPr/>
        </p:nvSpPr>
        <p:spPr>
          <a:xfrm>
            <a:off x="5136" y="1396957"/>
            <a:ext cx="1223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3200" b="1" dirty="0">
                <a:solidFill>
                  <a:schemeClr val="accent2">
                    <a:lumMod val="75000"/>
                  </a:schemeClr>
                </a:solidFill>
              </a:rPr>
              <a:t>Tier 1</a:t>
            </a:r>
          </a:p>
        </p:txBody>
      </p:sp>
    </p:spTree>
    <p:extLst>
      <p:ext uri="{BB962C8B-B14F-4D97-AF65-F5344CB8AC3E}">
        <p14:creationId xmlns:p14="http://schemas.microsoft.com/office/powerpoint/2010/main" val="59628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6B7F-7E38-DAEE-0168-2077E9BF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281C-2ED2-F948-A3EB-A8A69F97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(4) Timeline for implementation (Tier 2)</a:t>
            </a:r>
            <a:endParaRPr lang="en-NO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2E9D9-4F2B-12DE-91B7-5E6C10AE6577}"/>
              </a:ext>
            </a:extLst>
          </p:cNvPr>
          <p:cNvSpPr txBox="1"/>
          <p:nvPr/>
        </p:nvSpPr>
        <p:spPr>
          <a:xfrm>
            <a:off x="492370" y="6157086"/>
            <a:ext cx="932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2026			2027			2028			2029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10BC874-3109-EDB3-852E-BD83FC14A19D}"/>
              </a:ext>
            </a:extLst>
          </p:cNvPr>
          <p:cNvSpPr/>
          <p:nvPr/>
        </p:nvSpPr>
        <p:spPr>
          <a:xfrm>
            <a:off x="590844" y="5366362"/>
            <a:ext cx="11288359" cy="956603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DAAA1D-D2C6-5463-A4D6-CBF2D153B477}"/>
              </a:ext>
            </a:extLst>
          </p:cNvPr>
          <p:cNvSpPr txBox="1">
            <a:spLocks/>
          </p:cNvSpPr>
          <p:nvPr/>
        </p:nvSpPr>
        <p:spPr>
          <a:xfrm>
            <a:off x="1019757" y="3659236"/>
            <a:ext cx="3428311" cy="801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Feedback on climate drivers (online)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4CAEB0DF-9094-B0CB-1FB5-375702CD3181}"/>
              </a:ext>
            </a:extLst>
          </p:cNvPr>
          <p:cNvSpPr/>
          <p:nvPr/>
        </p:nvSpPr>
        <p:spPr>
          <a:xfrm>
            <a:off x="2550596" y="4460864"/>
            <a:ext cx="366635" cy="10305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D7526F-FC5F-A22E-E709-3C1227C30EFC}"/>
              </a:ext>
            </a:extLst>
          </p:cNvPr>
          <p:cNvSpPr txBox="1">
            <a:spLocks/>
          </p:cNvSpPr>
          <p:nvPr/>
        </p:nvSpPr>
        <p:spPr>
          <a:xfrm>
            <a:off x="4774981" y="2265750"/>
            <a:ext cx="3428311" cy="8016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First version of tools </a:t>
            </a:r>
            <a:br>
              <a:rPr lang="en-NO" sz="2400" dirty="0"/>
            </a:br>
            <a:r>
              <a:rPr lang="en-NO" sz="2400" dirty="0"/>
              <a:t>(online)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30625118-34DA-DAD8-B2F5-29931D2FF4F5}"/>
              </a:ext>
            </a:extLst>
          </p:cNvPr>
          <p:cNvSpPr/>
          <p:nvPr/>
        </p:nvSpPr>
        <p:spPr>
          <a:xfrm>
            <a:off x="6305819" y="3067379"/>
            <a:ext cx="366635" cy="2435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E066A28-AE61-36AB-F457-27B255E56416}"/>
              </a:ext>
            </a:extLst>
          </p:cNvPr>
          <p:cNvSpPr txBox="1">
            <a:spLocks/>
          </p:cNvSpPr>
          <p:nvPr/>
        </p:nvSpPr>
        <p:spPr>
          <a:xfrm>
            <a:off x="7361922" y="3591947"/>
            <a:ext cx="3590855" cy="1282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O" sz="2400" dirty="0"/>
              <a:t>Report on climate drivers, </a:t>
            </a:r>
          </a:p>
          <a:p>
            <a:pPr algn="ctr"/>
            <a:r>
              <a:rPr lang="en-GB" sz="2400" dirty="0"/>
              <a:t>T</a:t>
            </a:r>
            <a:r>
              <a:rPr lang="en-NO" sz="2400" dirty="0"/>
              <a:t>raining materials on tools</a:t>
            </a:r>
          </a:p>
          <a:p>
            <a:pPr algn="ctr"/>
            <a:r>
              <a:rPr lang="en-NO" sz="2400" dirty="0"/>
              <a:t>(online)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B5637E9D-C42A-50E0-9733-C32D72C05681}"/>
              </a:ext>
            </a:extLst>
          </p:cNvPr>
          <p:cNvSpPr/>
          <p:nvPr/>
        </p:nvSpPr>
        <p:spPr>
          <a:xfrm>
            <a:off x="9032994" y="4878519"/>
            <a:ext cx="366635" cy="6240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302BD1-61A8-0328-3536-327C20E6E90B}"/>
              </a:ext>
            </a:extLst>
          </p:cNvPr>
          <p:cNvCxnSpPr>
            <a:cxnSpLocks/>
          </p:cNvCxnSpPr>
          <p:nvPr/>
        </p:nvCxnSpPr>
        <p:spPr>
          <a:xfrm>
            <a:off x="5982948" y="5621824"/>
            <a:ext cx="0" cy="4632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7FC12-2079-C801-0EEB-322B838CA5A8}"/>
              </a:ext>
            </a:extLst>
          </p:cNvPr>
          <p:cNvCxnSpPr>
            <a:cxnSpLocks/>
          </p:cNvCxnSpPr>
          <p:nvPr/>
        </p:nvCxnSpPr>
        <p:spPr>
          <a:xfrm>
            <a:off x="5982948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EC187C-8323-8E99-57C5-E39F3608EE7F}"/>
              </a:ext>
            </a:extLst>
          </p:cNvPr>
          <p:cNvCxnSpPr>
            <a:cxnSpLocks/>
          </p:cNvCxnSpPr>
          <p:nvPr/>
        </p:nvCxnSpPr>
        <p:spPr>
          <a:xfrm>
            <a:off x="3272879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C4322-0B5E-8A1F-9819-82F640B2BC4A}"/>
              </a:ext>
            </a:extLst>
          </p:cNvPr>
          <p:cNvCxnSpPr>
            <a:cxnSpLocks/>
          </p:cNvCxnSpPr>
          <p:nvPr/>
        </p:nvCxnSpPr>
        <p:spPr>
          <a:xfrm>
            <a:off x="8779438" y="5608295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8E147-617B-6E3D-FBC3-5A5B7D1F53D9}"/>
              </a:ext>
            </a:extLst>
          </p:cNvPr>
          <p:cNvCxnSpPr>
            <a:cxnSpLocks/>
          </p:cNvCxnSpPr>
          <p:nvPr/>
        </p:nvCxnSpPr>
        <p:spPr>
          <a:xfrm>
            <a:off x="11315810" y="5594767"/>
            <a:ext cx="0" cy="4903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loud 28">
            <a:extLst>
              <a:ext uri="{FF2B5EF4-FFF2-40B4-BE49-F238E27FC236}">
                <a16:creationId xmlns:a16="http://schemas.microsoft.com/office/drawing/2014/main" id="{A442CE61-5190-EEA7-104B-31207C5383FF}"/>
              </a:ext>
            </a:extLst>
          </p:cNvPr>
          <p:cNvSpPr/>
          <p:nvPr/>
        </p:nvSpPr>
        <p:spPr>
          <a:xfrm rot="330829">
            <a:off x="9499601" y="1600347"/>
            <a:ext cx="2663011" cy="154133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ysClr val="windowText" lastClr="000000"/>
                </a:solidFill>
              </a:rPr>
              <a:t>All participation costs paid for by CLIM-PACT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55D92-C058-5380-8FC7-363BF5885B64}"/>
              </a:ext>
            </a:extLst>
          </p:cNvPr>
          <p:cNvSpPr txBox="1"/>
          <p:nvPr/>
        </p:nvSpPr>
        <p:spPr>
          <a:xfrm>
            <a:off x="5136" y="1396957"/>
            <a:ext cx="1223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3200" b="1" dirty="0">
                <a:solidFill>
                  <a:schemeClr val="accent2">
                    <a:lumMod val="75000"/>
                  </a:schemeClr>
                </a:solidFill>
              </a:rPr>
              <a:t>Tier 2</a:t>
            </a:r>
          </a:p>
        </p:txBody>
      </p:sp>
    </p:spTree>
    <p:extLst>
      <p:ext uri="{BB962C8B-B14F-4D97-AF65-F5344CB8AC3E}">
        <p14:creationId xmlns:p14="http://schemas.microsoft.com/office/powerpoint/2010/main" val="43933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444A46-9613-B41E-423F-66339B23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5"/>
          </a:xfrm>
        </p:spPr>
        <p:txBody>
          <a:bodyPr/>
          <a:lstStyle/>
          <a:p>
            <a:r>
              <a:rPr lang="en-NO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2966A-5C60-AE96-EA0F-23C5BBBB3D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1749287"/>
            <a:ext cx="11492304" cy="4422911"/>
          </a:xfrm>
        </p:spPr>
        <p:txBody>
          <a:bodyPr/>
          <a:lstStyle/>
          <a:p>
            <a:r>
              <a:rPr lang="en-NO" sz="2400" i="1" u="sng" dirty="0"/>
              <a:t>We have: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i="1" dirty="0"/>
              <a:t>6 parks in our </a:t>
            </a:r>
            <a:r>
              <a:rPr lang="en-NO" sz="2400" b="1" i="1" dirty="0"/>
              <a:t>Tier 1 </a:t>
            </a:r>
            <a:r>
              <a:rPr lang="en-NO" sz="2400" i="1" dirty="0"/>
              <a:t>group (joining workshops from 2026)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i="1" dirty="0"/>
              <a:t>30+ parks and protected areas in our </a:t>
            </a:r>
            <a:r>
              <a:rPr lang="en-NO" sz="2400" b="1" i="1" dirty="0"/>
              <a:t>Tier 2 </a:t>
            </a:r>
            <a:r>
              <a:rPr lang="en-NO" sz="2400" i="1" dirty="0"/>
              <a:t>group</a:t>
            </a:r>
          </a:p>
          <a:p>
            <a:endParaRPr lang="en-NO" sz="2400" i="1" dirty="0"/>
          </a:p>
          <a:p>
            <a:r>
              <a:rPr lang="en-NO" sz="2400" u="sng" dirty="0"/>
              <a:t>Timeline:</a:t>
            </a:r>
          </a:p>
          <a:p>
            <a:r>
              <a:rPr lang="en-NO" sz="2400" i="1" strike="sngStrike" dirty="0"/>
              <a:t>26</a:t>
            </a:r>
            <a:r>
              <a:rPr lang="en-NO" sz="2400" i="1" strike="sngStrike" baseline="30000" dirty="0"/>
              <a:t>th</a:t>
            </a:r>
            <a:r>
              <a:rPr lang="en-NO" sz="2400" i="1" strike="sngStrike" dirty="0"/>
              <a:t> Feb</a:t>
            </a:r>
            <a:r>
              <a:rPr lang="en-NO" sz="2400" strike="sngStrike" dirty="0"/>
              <a:t>	Registration of interest in joining either </a:t>
            </a:r>
            <a:r>
              <a:rPr lang="en-NO" sz="2400" b="1" i="1" strike="sngStrike" dirty="0"/>
              <a:t>Tier 1 </a:t>
            </a:r>
            <a:r>
              <a:rPr lang="en-NO" sz="2400" strike="sngStrike" dirty="0"/>
              <a:t>or </a:t>
            </a:r>
            <a:r>
              <a:rPr lang="en-NO" sz="2400" b="1" i="1" strike="sngStrike" dirty="0"/>
              <a:t>Tier 2 </a:t>
            </a:r>
            <a:r>
              <a:rPr lang="en-NO" sz="2400" strike="sngStrike" dirty="0"/>
              <a:t>reference group</a:t>
            </a:r>
          </a:p>
          <a:p>
            <a:r>
              <a:rPr lang="en-NO" sz="2400" i="1" strike="sngStrike" dirty="0"/>
              <a:t>5</a:t>
            </a:r>
            <a:r>
              <a:rPr lang="en-NO" sz="2400" i="1" strike="sngStrike" baseline="30000" dirty="0"/>
              <a:t>th</a:t>
            </a:r>
            <a:r>
              <a:rPr lang="en-NO" sz="2400" i="1" strike="sngStrike" dirty="0"/>
              <a:t> March</a:t>
            </a:r>
            <a:r>
              <a:rPr lang="en-NO" sz="2400" strike="sngStrike" dirty="0"/>
              <a:t>	Proposal due to Research Council</a:t>
            </a:r>
          </a:p>
          <a:p>
            <a:r>
              <a:rPr lang="en-NO" sz="2400" i="1" dirty="0"/>
              <a:t>Sep 2025</a:t>
            </a:r>
            <a:r>
              <a:rPr lang="en-NO" sz="2400" dirty="0"/>
              <a:t>	Reviews and funding decision from Research Council</a:t>
            </a:r>
          </a:p>
          <a:p>
            <a:r>
              <a:rPr lang="en-NO" sz="2400" i="1" dirty="0"/>
              <a:t>Feb 2026</a:t>
            </a:r>
            <a:r>
              <a:rPr lang="en-NO" sz="2400" dirty="0"/>
              <a:t>	(Hopefully!) CLIM-PACT begins and we start with in-person workshops…</a:t>
            </a:r>
          </a:p>
          <a:p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423514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7B99E-A08F-8ACF-16F4-44818F35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43D30-264C-7174-7AF7-2057370C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5"/>
          </a:xfrm>
        </p:spPr>
        <p:txBody>
          <a:bodyPr/>
          <a:lstStyle/>
          <a:p>
            <a:r>
              <a:rPr lang="en-NO" dirty="0"/>
              <a:t>Climate change response team – </a:t>
            </a:r>
            <a:r>
              <a:rPr lang="en-NO" i="1" dirty="0"/>
              <a:t>providing lasting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40568-DF7C-ADB6-880E-8A8445BCEB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1436963"/>
            <a:ext cx="11492304" cy="4735236"/>
          </a:xfrm>
        </p:spPr>
        <p:txBody>
          <a:bodyPr/>
          <a:lstStyle/>
          <a:p>
            <a:r>
              <a:rPr lang="en-NO" sz="2400" i="1" dirty="0"/>
              <a:t>									          </a:t>
            </a:r>
            <a:r>
              <a:rPr lang="en-NO" sz="2400" i="1" dirty="0">
                <a:solidFill>
                  <a:schemeClr val="accent2">
                    <a:lumMod val="50000"/>
                  </a:schemeClr>
                </a:solidFill>
              </a:rPr>
              <a:t>Inspired by the </a:t>
            </a:r>
          </a:p>
          <a:p>
            <a:r>
              <a:rPr lang="en-NO" sz="2400" i="1" dirty="0">
                <a:solidFill>
                  <a:schemeClr val="accent2">
                    <a:lumMod val="50000"/>
                  </a:schemeClr>
                </a:solidFill>
              </a:rPr>
              <a:t>								National Park Service (USA)</a:t>
            </a:r>
            <a:endParaRPr lang="en-NO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NO" sz="2400" dirty="0"/>
          </a:p>
          <a:p>
            <a:r>
              <a:rPr lang="en-NO" sz="2400" dirty="0"/>
              <a:t>Create a team of </a:t>
            </a:r>
            <a:r>
              <a:rPr lang="en-NO" sz="2400" b="1" dirty="0"/>
              <a:t>Climate</a:t>
            </a:r>
            <a:r>
              <a:rPr lang="en-NO" sz="2400" dirty="0"/>
              <a:t>, </a:t>
            </a:r>
            <a:r>
              <a:rPr lang="en-NO" sz="2400" b="1" dirty="0"/>
              <a:t>Ecology</a:t>
            </a:r>
            <a:r>
              <a:rPr lang="en-NO" sz="2400" dirty="0"/>
              <a:t>, and </a:t>
            </a:r>
            <a:r>
              <a:rPr lang="en-NO" sz="2400" b="1" dirty="0"/>
              <a:t>Human geography</a:t>
            </a:r>
            <a:r>
              <a:rPr lang="en-NO" sz="2400" dirty="0"/>
              <a:t> specialists on retainer to provide support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b="1" dirty="0"/>
              <a:t>Providing scenarios </a:t>
            </a:r>
            <a:r>
              <a:rPr lang="en-NO" sz="2400" dirty="0"/>
              <a:t>of climate/ecosystem/ecosystem-service for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/>
              <a:t>Training and further development of </a:t>
            </a:r>
            <a:r>
              <a:rPr lang="en-NO" sz="2400" b="1" dirty="0"/>
              <a:t>decision support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/>
              <a:t>Assist with project design for </a:t>
            </a:r>
            <a:r>
              <a:rPr lang="en-NO" sz="2400" b="1" dirty="0"/>
              <a:t>new adaptation initiatives </a:t>
            </a:r>
          </a:p>
          <a:p>
            <a:endParaRPr lang="en-NO" sz="2400" b="1" dirty="0"/>
          </a:p>
          <a:p>
            <a:r>
              <a:rPr lang="en-NO" sz="2400" u="sng" dirty="0"/>
              <a:t>Requires:</a:t>
            </a:r>
          </a:p>
          <a:p>
            <a:r>
              <a:rPr lang="en-NO" sz="2400" dirty="0"/>
              <a:t>Long-term financial support </a:t>
            </a:r>
          </a:p>
          <a:p>
            <a:r>
              <a:rPr lang="en-NO" sz="2400" dirty="0"/>
              <a:t>(Miljødirektoratet?)</a:t>
            </a:r>
          </a:p>
        </p:txBody>
      </p:sp>
      <p:pic>
        <p:nvPicPr>
          <p:cNvPr id="2" name="Picture 1" descr="A black bear with green text&#10;&#10;AI-generated content may be incorrect.">
            <a:extLst>
              <a:ext uri="{FF2B5EF4-FFF2-40B4-BE49-F238E27FC236}">
                <a16:creationId xmlns:a16="http://schemas.microsoft.com/office/drawing/2014/main" id="{64D64414-C045-D69F-E1A1-45B10A08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92" y="5748975"/>
            <a:ext cx="853770" cy="108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BC7A9-1EE1-1016-CB2B-AD079EC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415" y="5905693"/>
            <a:ext cx="1742992" cy="73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A8037-F241-17B1-FB88-C23E2DC8F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89" y="5794998"/>
            <a:ext cx="1454710" cy="956472"/>
          </a:xfrm>
          <a:prstGeom prst="rect">
            <a:avLst/>
          </a:prstGeom>
        </p:spPr>
      </p:pic>
      <p:pic>
        <p:nvPicPr>
          <p:cNvPr id="10" name="Picture 9" descr="A logo of a national park service&#10;&#10;AI-generated content may be incorrect.">
            <a:extLst>
              <a:ext uri="{FF2B5EF4-FFF2-40B4-BE49-F238E27FC236}">
                <a16:creationId xmlns:a16="http://schemas.microsoft.com/office/drawing/2014/main" id="{4034BBEF-F230-5954-9FAA-8A9D70D80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8" y="1436962"/>
            <a:ext cx="917531" cy="11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BFBFDC-7023-A4FC-7792-7FE09E42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>
            <a:normAutofit/>
          </a:bodyPr>
          <a:lstStyle/>
          <a:p>
            <a:r>
              <a:rPr lang="en-NO" sz="3600" dirty="0"/>
              <a:t>Project 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C3B482-6ED4-33A0-33B0-9E076B51AA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1493135"/>
            <a:ext cx="11492304" cy="4679064"/>
          </a:xfrm>
        </p:spPr>
        <p:txBody>
          <a:bodyPr/>
          <a:lstStyle/>
          <a:p>
            <a:pPr algn="ctr"/>
            <a:r>
              <a:rPr lang="en-GB" sz="2800" dirty="0">
                <a:effectLst/>
              </a:rPr>
              <a:t>Integrate climate change risk assessments into national park management to support biodiversity conservation and ecosystem service sustainability under climate change</a:t>
            </a:r>
            <a:endParaRPr lang="en-NO" sz="2800" dirty="0"/>
          </a:p>
          <a:p>
            <a:endParaRPr lang="en-NO" sz="2400" dirty="0"/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Work together to identify key priorities for each park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Use experts in climate and ecosystems to identify most important climate drivers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Create high-resolution (1km) climate projections for these drivers within each park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Develop interactive decision-support tools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Create adaptive visitor and conservation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Establish a climate change response team to ensure sustained support</a:t>
            </a:r>
          </a:p>
        </p:txBody>
      </p:sp>
    </p:spTree>
    <p:extLst>
      <p:ext uri="{BB962C8B-B14F-4D97-AF65-F5344CB8AC3E}">
        <p14:creationId xmlns:p14="http://schemas.microsoft.com/office/powerpoint/2010/main" val="8771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54F43-3D47-8794-788D-31B1435F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D12524-B818-8FC6-E692-9506EE98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685801"/>
            <a:ext cx="11492304" cy="630216"/>
          </a:xfrm>
        </p:spPr>
        <p:txBody>
          <a:bodyPr/>
          <a:lstStyle/>
          <a:p>
            <a:r>
              <a:rPr lang="en-NO" dirty="0"/>
              <a:t>Our project framework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9139D5-0A39-472A-4CAE-A0E5B5A39A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425" y="1493135"/>
            <a:ext cx="5275467" cy="5185002"/>
          </a:xfrm>
        </p:spPr>
        <p:txBody>
          <a:bodyPr/>
          <a:lstStyle/>
          <a:p>
            <a:r>
              <a:rPr lang="en-NO" sz="2400" b="1" dirty="0"/>
              <a:t>Park managers</a:t>
            </a:r>
            <a:r>
              <a:rPr lang="en-NO" sz="2400" dirty="0"/>
              <a:t> are at the center to ensure usable results.</a:t>
            </a:r>
          </a:p>
          <a:p>
            <a:endParaRPr lang="en-NO" sz="2400" b="1" dirty="0"/>
          </a:p>
          <a:p>
            <a:r>
              <a:rPr lang="en-NO" sz="2400" dirty="0"/>
              <a:t>Develop the pipelines to make sure we </a:t>
            </a:r>
            <a:r>
              <a:rPr lang="en-NO" sz="2400" b="1" dirty="0"/>
              <a:t>provide the latest knowledge </a:t>
            </a:r>
            <a:r>
              <a:rPr lang="en-NO" sz="2400" dirty="0"/>
              <a:t>on climate projections and climate-ecology linkages</a:t>
            </a:r>
          </a:p>
          <a:p>
            <a:endParaRPr lang="en-NO" sz="2400" b="1" dirty="0"/>
          </a:p>
          <a:p>
            <a:r>
              <a:rPr lang="en-NO" sz="2400" b="1" dirty="0"/>
              <a:t>Capacity building</a:t>
            </a:r>
            <a:r>
              <a:rPr lang="en-NO" sz="2400" dirty="0"/>
              <a:t> within park management through training in co-developed decision-support tools</a:t>
            </a:r>
          </a:p>
          <a:p>
            <a:endParaRPr lang="en-NO" sz="2400" b="1" dirty="0"/>
          </a:p>
          <a:p>
            <a:r>
              <a:rPr lang="en-NO" sz="2400" b="1" dirty="0"/>
              <a:t>Tiered engagement approach</a:t>
            </a:r>
            <a:r>
              <a:rPr lang="en-NO" sz="2400" dirty="0"/>
              <a:t> to ensure depth and breadth of input into project outcomes</a:t>
            </a:r>
            <a:endParaRPr lang="en-NO" sz="2400" b="1" dirty="0"/>
          </a:p>
        </p:txBody>
      </p:sp>
      <p:pic>
        <p:nvPicPr>
          <p:cNvPr id="3" name="Picture 2" descr="A diagram of a pyramid&#10;&#10;AI-generated content may be incorrect.">
            <a:extLst>
              <a:ext uri="{FF2B5EF4-FFF2-40B4-BE49-F238E27FC236}">
                <a16:creationId xmlns:a16="http://schemas.microsoft.com/office/drawing/2014/main" id="{B1094A07-5698-7369-D0C1-2DC4DE45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46" y="1316017"/>
            <a:ext cx="6506554" cy="53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6FE7D-F8CF-CD67-76BC-A88C20AE5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E765-F0D7-8C43-5A5B-591E64A8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Developing climate change scenarios for </a:t>
            </a:r>
            <a:r>
              <a:rPr lang="en-NO" b="1" dirty="0"/>
              <a:t>Reisa</a:t>
            </a:r>
            <a:r>
              <a:rPr lang="en-NO" dirty="0"/>
              <a:t> and </a:t>
            </a:r>
            <a:r>
              <a:rPr lang="en-NO" b="1" dirty="0"/>
              <a:t>Pasvik</a:t>
            </a:r>
            <a:r>
              <a:rPr lang="en-NO" dirty="0"/>
              <a:t> parks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F44B976-F341-DE25-B001-2013FD720EA8}"/>
              </a:ext>
            </a:extLst>
          </p:cNvPr>
          <p:cNvSpPr txBox="1">
            <a:spLocks/>
          </p:cNvSpPr>
          <p:nvPr/>
        </p:nvSpPr>
        <p:spPr>
          <a:xfrm>
            <a:off x="288426" y="1669239"/>
            <a:ext cx="3669884" cy="4980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NO" sz="2400" dirty="0"/>
              <a:t>Identify priorities specific to each park</a:t>
            </a:r>
          </a:p>
          <a:p>
            <a:pPr marL="457200" indent="-457200">
              <a:buFont typeface="+mj-lt"/>
              <a:buAutoNum type="arabicPeriod"/>
            </a:pPr>
            <a:endParaRPr lang="en-NO" sz="2400" dirty="0"/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Identify climate drivers of these priorities</a:t>
            </a:r>
          </a:p>
          <a:p>
            <a:pPr marL="457200" indent="-457200">
              <a:buFont typeface="+mj-lt"/>
              <a:buAutoNum type="arabicPeriod"/>
            </a:pPr>
            <a:endParaRPr lang="en-NO" sz="2400" dirty="0"/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Match drivers to priorities</a:t>
            </a:r>
          </a:p>
          <a:p>
            <a:pPr marL="457200" indent="-457200">
              <a:buFont typeface="+mj-lt"/>
              <a:buAutoNum type="arabicPeriod"/>
            </a:pPr>
            <a:endParaRPr lang="en-NO" sz="2400" dirty="0"/>
          </a:p>
          <a:p>
            <a:pPr marL="457200" indent="-457200">
              <a:buFont typeface="+mj-lt"/>
              <a:buAutoNum type="arabicPeriod"/>
            </a:pPr>
            <a:r>
              <a:rPr lang="en-NO" sz="2400" dirty="0"/>
              <a:t>Diagnose range of scenarios for each climate driver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77789-7B05-B9D6-41BD-0615ADF73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52820"/>
              </p:ext>
            </p:extLst>
          </p:nvPr>
        </p:nvGraphicFramePr>
        <p:xfrm>
          <a:off x="4037067" y="1588438"/>
          <a:ext cx="8088450" cy="49216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9459">
                  <a:extLst>
                    <a:ext uri="{9D8B030D-6E8A-4147-A177-3AD203B41FA5}">
                      <a16:colId xmlns:a16="http://schemas.microsoft.com/office/drawing/2014/main" val="2682500597"/>
                    </a:ext>
                  </a:extLst>
                </a:gridCol>
                <a:gridCol w="932811">
                  <a:extLst>
                    <a:ext uri="{9D8B030D-6E8A-4147-A177-3AD203B41FA5}">
                      <a16:colId xmlns:a16="http://schemas.microsoft.com/office/drawing/2014/main" val="2348219198"/>
                    </a:ext>
                  </a:extLst>
                </a:gridCol>
                <a:gridCol w="94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8586997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136362999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Vegetation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228B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Wildlife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87C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1829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Orchids</a:t>
                      </a:r>
                      <a:endParaRPr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Old-</a:t>
                      </a:r>
                      <a:r>
                        <a:rPr lang="nb-NO" sz="1600" dirty="0" err="1"/>
                        <a:t>growth</a:t>
                      </a:r>
                      <a:endParaRPr lang="nb-NO" sz="1600" dirty="0"/>
                    </a:p>
                    <a:p>
                      <a:pPr algn="ctr"/>
                      <a:r>
                        <a:rPr lang="nb-NO" sz="1600" dirty="0" err="1"/>
                        <a:t>forest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Arctic </a:t>
                      </a:r>
                      <a:r>
                        <a:rPr lang="nb-NO" sz="1600" dirty="0" err="1"/>
                        <a:t>fox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Reindeer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Winter</a:t>
                      </a:r>
                      <a:r>
                        <a:rPr sz="1600" dirty="0"/>
                        <a:t> Access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Salmon</a:t>
                      </a:r>
                    </a:p>
                    <a:p>
                      <a:pPr algn="ctr"/>
                      <a:r>
                        <a:rPr lang="nb-NO" sz="1600" dirty="0" err="1"/>
                        <a:t>fishing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Summer </a:t>
                      </a:r>
                      <a:r>
                        <a:rPr lang="nb-NO" dirty="0" err="1"/>
                        <a:t>heatwaves</a:t>
                      </a:r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Snow Cover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Soil Moisture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Wind Exposure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Spring r</a:t>
                      </a:r>
                      <a:r>
                        <a:rPr dirty="0" err="1"/>
                        <a:t>ainfall</a:t>
                      </a:r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A64D192-5AA0-937A-445D-3A8CFDF09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02244"/>
              </p:ext>
            </p:extLst>
          </p:nvPr>
        </p:nvGraphicFramePr>
        <p:xfrm>
          <a:off x="4037067" y="1588438"/>
          <a:ext cx="8088450" cy="49216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9459">
                  <a:extLst>
                    <a:ext uri="{9D8B030D-6E8A-4147-A177-3AD203B41FA5}">
                      <a16:colId xmlns:a16="http://schemas.microsoft.com/office/drawing/2014/main" val="2682500597"/>
                    </a:ext>
                  </a:extLst>
                </a:gridCol>
                <a:gridCol w="932811">
                  <a:extLst>
                    <a:ext uri="{9D8B030D-6E8A-4147-A177-3AD203B41FA5}">
                      <a16:colId xmlns:a16="http://schemas.microsoft.com/office/drawing/2014/main" val="2348219198"/>
                    </a:ext>
                  </a:extLst>
                </a:gridCol>
                <a:gridCol w="94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8586997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136362999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Vegetation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228B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Wildlife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87C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1829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Orchids</a:t>
                      </a:r>
                      <a:endParaRPr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Old-</a:t>
                      </a:r>
                      <a:r>
                        <a:rPr lang="nb-NO" sz="1600" dirty="0" err="1"/>
                        <a:t>growth</a:t>
                      </a:r>
                      <a:endParaRPr lang="nb-NO" sz="1600" dirty="0"/>
                    </a:p>
                    <a:p>
                      <a:pPr algn="ctr"/>
                      <a:r>
                        <a:rPr lang="nb-NO" sz="1600" dirty="0" err="1"/>
                        <a:t>forest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Arctic </a:t>
                      </a:r>
                      <a:r>
                        <a:rPr lang="nb-NO" sz="1600" dirty="0" err="1"/>
                        <a:t>fox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Reindeer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Winter</a:t>
                      </a:r>
                      <a:r>
                        <a:rPr sz="1600" dirty="0"/>
                        <a:t> Access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Salmon</a:t>
                      </a:r>
                    </a:p>
                    <a:p>
                      <a:pPr algn="ctr"/>
                      <a:r>
                        <a:rPr lang="nb-NO" sz="1600" dirty="0" err="1"/>
                        <a:t>fishing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Summer </a:t>
                      </a:r>
                      <a:r>
                        <a:rPr lang="nb-NO" dirty="0" err="1"/>
                        <a:t>heatwaves</a:t>
                      </a:r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Snow Cover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Soil Moisture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dirty="0"/>
                        <a:t>Wind Exposure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Spring r</a:t>
                      </a:r>
                      <a:r>
                        <a:rPr dirty="0" err="1"/>
                        <a:t>ainfall</a:t>
                      </a:r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8DAC8A-B9D4-CCCE-C360-0C063E12E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40768"/>
              </p:ext>
            </p:extLst>
          </p:nvPr>
        </p:nvGraphicFramePr>
        <p:xfrm>
          <a:off x="4037067" y="1588438"/>
          <a:ext cx="8088450" cy="49216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9459">
                  <a:extLst>
                    <a:ext uri="{9D8B030D-6E8A-4147-A177-3AD203B41FA5}">
                      <a16:colId xmlns:a16="http://schemas.microsoft.com/office/drawing/2014/main" val="2682500597"/>
                    </a:ext>
                  </a:extLst>
                </a:gridCol>
                <a:gridCol w="932811">
                  <a:extLst>
                    <a:ext uri="{9D8B030D-6E8A-4147-A177-3AD203B41FA5}">
                      <a16:colId xmlns:a16="http://schemas.microsoft.com/office/drawing/2014/main" val="2348219198"/>
                    </a:ext>
                  </a:extLst>
                </a:gridCol>
                <a:gridCol w="94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8586997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136362999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Vegetation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228B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tx1"/>
                          </a:solidFill>
                        </a:rPr>
                        <a:t>Wildlife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87C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1829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Orchids</a:t>
                      </a:r>
                      <a:endParaRPr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Old-</a:t>
                      </a:r>
                      <a:r>
                        <a:rPr lang="nb-NO" sz="1600" dirty="0" err="1"/>
                        <a:t>growth</a:t>
                      </a:r>
                      <a:endParaRPr lang="nb-NO" sz="1600" dirty="0"/>
                    </a:p>
                    <a:p>
                      <a:pPr algn="ctr"/>
                      <a:r>
                        <a:rPr lang="nb-NO" sz="1600" dirty="0" err="1"/>
                        <a:t>forest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Arctic </a:t>
                      </a:r>
                      <a:r>
                        <a:rPr lang="nb-NO" sz="1600" dirty="0" err="1"/>
                        <a:t>fox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Reindeer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Winter</a:t>
                      </a:r>
                      <a:r>
                        <a:rPr sz="1600" dirty="0"/>
                        <a:t> Access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Salmon</a:t>
                      </a:r>
                    </a:p>
                    <a:p>
                      <a:pPr algn="ctr"/>
                      <a:r>
                        <a:rPr lang="nb-NO" sz="1600" dirty="0" err="1"/>
                        <a:t>fishing</a:t>
                      </a:r>
                      <a:endParaRPr sz="16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966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89168-D317-A433-6BE8-8D23E614C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8F15-3B5C-B45D-D0B9-FBB0FB90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25" y="275573"/>
            <a:ext cx="11492304" cy="1040444"/>
          </a:xfrm>
        </p:spPr>
        <p:txBody>
          <a:bodyPr/>
          <a:lstStyle/>
          <a:p>
            <a:r>
              <a:rPr lang="en-NO" b="1" dirty="0"/>
              <a:t>Pilot project</a:t>
            </a:r>
            <a:br>
              <a:rPr lang="en-NO" dirty="0"/>
            </a:br>
            <a:r>
              <a:rPr lang="en-NO" dirty="0"/>
              <a:t>Developing climate change scenarios for </a:t>
            </a:r>
            <a:r>
              <a:rPr lang="en-NO" b="1" dirty="0"/>
              <a:t>Reisa</a:t>
            </a:r>
            <a:r>
              <a:rPr lang="en-NO" dirty="0"/>
              <a:t> and </a:t>
            </a:r>
            <a:r>
              <a:rPr lang="en-NO" b="1" dirty="0"/>
              <a:t>Pasvik</a:t>
            </a:r>
            <a:r>
              <a:rPr lang="en-NO" dirty="0"/>
              <a:t> parks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3BB84-85F8-4D9E-144D-68DBBF1936EF}"/>
              </a:ext>
            </a:extLst>
          </p:cNvPr>
          <p:cNvGrpSpPr/>
          <p:nvPr/>
        </p:nvGrpSpPr>
        <p:grpSpPr>
          <a:xfrm>
            <a:off x="4430598" y="1538924"/>
            <a:ext cx="7711126" cy="5219839"/>
            <a:chOff x="4430598" y="1538924"/>
            <a:chExt cx="7711126" cy="5219839"/>
          </a:xfrm>
        </p:grpSpPr>
        <p:pic>
          <p:nvPicPr>
            <p:cNvPr id="11" name="Picture 10" descr="A map of the north and the temperature of the earth&#10;&#10;Description automatically generated">
              <a:extLst>
                <a:ext uri="{FF2B5EF4-FFF2-40B4-BE49-F238E27FC236}">
                  <a16:creationId xmlns:a16="http://schemas.microsoft.com/office/drawing/2014/main" id="{4A5CC8DB-9DBE-5287-4B6F-F7B158C5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98" y="1538924"/>
              <a:ext cx="7711126" cy="52198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7C30CD-736A-DCF0-4F72-30CCF33149E8}"/>
                </a:ext>
              </a:extLst>
            </p:cNvPr>
            <p:cNvSpPr/>
            <p:nvPr/>
          </p:nvSpPr>
          <p:spPr>
            <a:xfrm>
              <a:off x="7327557" y="3200399"/>
              <a:ext cx="2310713" cy="14828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pic>
        <p:nvPicPr>
          <p:cNvPr id="9" name="Picture 8" descr="A map of the earth&#10;&#10;Description automatically generated">
            <a:extLst>
              <a:ext uri="{FF2B5EF4-FFF2-40B4-BE49-F238E27FC236}">
                <a16:creationId xmlns:a16="http://schemas.microsoft.com/office/drawing/2014/main" id="{44EFE698-7578-216D-7CBA-6644DE1E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8836" r="23490" b="4105"/>
          <a:stretch/>
        </p:blipFill>
        <p:spPr>
          <a:xfrm>
            <a:off x="10162094" y="1473392"/>
            <a:ext cx="2029905" cy="225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E204AA-EABC-D7D2-78EB-D60089674501}"/>
              </a:ext>
            </a:extLst>
          </p:cNvPr>
          <p:cNvSpPr txBox="1">
            <a:spLocks/>
          </p:cNvSpPr>
          <p:nvPr/>
        </p:nvSpPr>
        <p:spPr>
          <a:xfrm>
            <a:off x="288425" y="1648047"/>
            <a:ext cx="3906503" cy="4524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O" sz="2400" b="1" dirty="0"/>
              <a:t>70 model simulations </a:t>
            </a:r>
            <a:r>
              <a:rPr lang="en-NO" sz="2400" dirty="0"/>
              <a:t>of climate change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/>
              <a:t>Simulations cover 1900-2100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/>
              <a:t>Take averages over 500 km square region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/>
              <a:t>Gives robust view of regional </a:t>
            </a:r>
            <a:r>
              <a:rPr lang="en-NO" sz="24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40955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CC1C-F708-62D9-4682-919AA06C8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C57D-2FEC-DE70-AB46-53E5FF58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Developing climate change scenarios for </a:t>
            </a:r>
            <a:r>
              <a:rPr lang="en-NO" b="1" dirty="0"/>
              <a:t>Reisa</a:t>
            </a:r>
            <a:r>
              <a:rPr lang="en-NO" dirty="0"/>
              <a:t> and </a:t>
            </a:r>
            <a:r>
              <a:rPr lang="en-NO" b="1" dirty="0"/>
              <a:t>Pasvik</a:t>
            </a:r>
            <a:r>
              <a:rPr lang="en-NO" dirty="0"/>
              <a:t> parks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8FC459-2786-ACFA-BA85-B8E1AD2EC928}"/>
              </a:ext>
            </a:extLst>
          </p:cNvPr>
          <p:cNvSpPr txBox="1">
            <a:spLocks/>
          </p:cNvSpPr>
          <p:nvPr/>
        </p:nvSpPr>
        <p:spPr>
          <a:xfrm>
            <a:off x="288425" y="1648047"/>
            <a:ext cx="4509818" cy="4524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2400" dirty="0"/>
              <a:t>Consider three future periods:</a:t>
            </a:r>
          </a:p>
          <a:p>
            <a:r>
              <a:rPr lang="en-NO" sz="2400" i="1" dirty="0"/>
              <a:t>Near future </a:t>
            </a:r>
            <a:r>
              <a:rPr lang="en-NO" sz="2400" dirty="0"/>
              <a:t>(2024-2050)</a:t>
            </a:r>
          </a:p>
          <a:p>
            <a:r>
              <a:rPr lang="en-NO" sz="2400" i="1" dirty="0"/>
              <a:t>Mid-future</a:t>
            </a:r>
            <a:r>
              <a:rPr lang="en-NO" sz="2400" dirty="0"/>
              <a:t> (2051-2075)</a:t>
            </a:r>
          </a:p>
          <a:p>
            <a:r>
              <a:rPr lang="en-NO" sz="2400" i="1" dirty="0"/>
              <a:t>Far-future </a:t>
            </a:r>
            <a:r>
              <a:rPr lang="en-NO" sz="2400" dirty="0"/>
              <a:t>(2076-2100)</a:t>
            </a:r>
            <a:endParaRPr lang="en-NO" sz="2400" i="1" dirty="0"/>
          </a:p>
          <a:p>
            <a:endParaRPr lang="en-NO" sz="2400" dirty="0"/>
          </a:p>
          <a:p>
            <a:r>
              <a:rPr lang="en-NO" sz="2400" dirty="0"/>
              <a:t>Diagnose </a:t>
            </a:r>
            <a:r>
              <a:rPr lang="en-NO" sz="2400" b="1" dirty="0"/>
              <a:t>range of possible climate futures</a:t>
            </a:r>
          </a:p>
          <a:p>
            <a:endParaRPr lang="en-NO" sz="2400" dirty="0"/>
          </a:p>
          <a:p>
            <a:r>
              <a:rPr lang="en-NO" sz="2400" dirty="0"/>
              <a:t>Select three cases for further analysis: “</a:t>
            </a:r>
            <a:r>
              <a:rPr lang="en-NO" sz="2400" dirty="0">
                <a:solidFill>
                  <a:schemeClr val="accent6"/>
                </a:solidFill>
              </a:rPr>
              <a:t>cold-dry</a:t>
            </a:r>
            <a:r>
              <a:rPr lang="en-NO" sz="2400" dirty="0"/>
              <a:t>”, “</a:t>
            </a:r>
            <a:r>
              <a:rPr lang="en-NO" sz="2400" dirty="0">
                <a:solidFill>
                  <a:schemeClr val="accent4"/>
                </a:solidFill>
              </a:rPr>
              <a:t>expected</a:t>
            </a:r>
            <a:r>
              <a:rPr lang="en-NO" sz="2400" dirty="0"/>
              <a:t>”, and “</a:t>
            </a:r>
            <a:r>
              <a:rPr lang="en-NO" sz="2400" dirty="0">
                <a:solidFill>
                  <a:srgbClr val="FF0000"/>
                </a:solidFill>
              </a:rPr>
              <a:t>warm-wet</a:t>
            </a:r>
            <a:r>
              <a:rPr lang="en-NO" sz="2400" dirty="0"/>
              <a:t>”</a:t>
            </a:r>
          </a:p>
        </p:txBody>
      </p:sp>
      <p:pic>
        <p:nvPicPr>
          <p:cNvPr id="3" name="Picture 6" descr="Climate projections | Copernicus">
            <a:extLst>
              <a:ext uri="{FF2B5EF4-FFF2-40B4-BE49-F238E27FC236}">
                <a16:creationId xmlns:a16="http://schemas.microsoft.com/office/drawing/2014/main" id="{DF2B2685-34EB-276D-9B2F-53527CB3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40" y="1407105"/>
            <a:ext cx="5469831" cy="26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7B70FD-DF74-1864-26C9-21DD7BA6170A}"/>
              </a:ext>
            </a:extLst>
          </p:cNvPr>
          <p:cNvSpPr/>
          <p:nvPr/>
        </p:nvSpPr>
        <p:spPr>
          <a:xfrm>
            <a:off x="9821206" y="1730775"/>
            <a:ext cx="510139" cy="1819175"/>
          </a:xfrm>
          <a:prstGeom prst="rect">
            <a:avLst/>
          </a:prstGeom>
          <a:noFill/>
          <a:ln w="38100">
            <a:solidFill>
              <a:srgbClr val="FF8C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0B9A0-4367-437B-E4E4-C1CBB89C9E95}"/>
              </a:ext>
            </a:extLst>
          </p:cNvPr>
          <p:cNvSpPr/>
          <p:nvPr/>
        </p:nvSpPr>
        <p:spPr>
          <a:xfrm>
            <a:off x="10331345" y="1730774"/>
            <a:ext cx="510139" cy="1819175"/>
          </a:xfrm>
          <a:prstGeom prst="rect">
            <a:avLst/>
          </a:prstGeom>
          <a:noFill/>
          <a:ln w="38100">
            <a:solidFill>
              <a:srgbClr val="FF8C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4B0DE-1529-106A-535C-39606C7B6902}"/>
              </a:ext>
            </a:extLst>
          </p:cNvPr>
          <p:cNvSpPr/>
          <p:nvPr/>
        </p:nvSpPr>
        <p:spPr>
          <a:xfrm>
            <a:off x="10853632" y="1730773"/>
            <a:ext cx="510139" cy="1819175"/>
          </a:xfrm>
          <a:prstGeom prst="rect">
            <a:avLst/>
          </a:prstGeom>
          <a:noFill/>
          <a:ln w="38100">
            <a:solidFill>
              <a:srgbClr val="FF8C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graph with colored dots&#10;&#10;AI-generated content may be incorrect.">
            <a:extLst>
              <a:ext uri="{FF2B5EF4-FFF2-40B4-BE49-F238E27FC236}">
                <a16:creationId xmlns:a16="http://schemas.microsoft.com/office/drawing/2014/main" id="{14DD8663-2537-43E0-30F7-40D118C42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1407105"/>
            <a:ext cx="6796722" cy="509754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A16D24D-8BA4-6371-2A8D-E6F136386FAE}"/>
              </a:ext>
            </a:extLst>
          </p:cNvPr>
          <p:cNvCxnSpPr>
            <a:cxnSpLocks/>
          </p:cNvCxnSpPr>
          <p:nvPr/>
        </p:nvCxnSpPr>
        <p:spPr>
          <a:xfrm flipV="1">
            <a:off x="7384658" y="2822544"/>
            <a:ext cx="2923953" cy="24667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DA4702-70C4-A0E7-A268-9F3DEFD7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Summary of regional climate change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B80C765-2C4E-A15A-A488-CD1903495B12}"/>
              </a:ext>
            </a:extLst>
          </p:cNvPr>
          <p:cNvSpPr txBox="1">
            <a:spLocks/>
          </p:cNvSpPr>
          <p:nvPr/>
        </p:nvSpPr>
        <p:spPr>
          <a:xfrm>
            <a:off x="288425" y="1648047"/>
            <a:ext cx="5807575" cy="480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O" sz="2400" b="1" dirty="0"/>
              <a:t>Warmer</a:t>
            </a:r>
            <a:r>
              <a:rPr lang="en-NO" sz="2400" dirty="0"/>
              <a:t> means </a:t>
            </a:r>
            <a:r>
              <a:rPr lang="en-NO" sz="2400" b="1" dirty="0"/>
              <a:t>Wetter</a:t>
            </a:r>
            <a:r>
              <a:rPr lang="en-NO" sz="2400" dirty="0"/>
              <a:t> overall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/>
              <a:t>Uncertainty is enormous: </a:t>
            </a:r>
            <a:br>
              <a:rPr lang="en-NO" sz="2400" dirty="0"/>
            </a:br>
            <a:r>
              <a:rPr lang="en-NO" sz="2000" dirty="0">
                <a:solidFill>
                  <a:schemeClr val="accent6"/>
                </a:solidFill>
              </a:rPr>
              <a:t>Less than 2</a:t>
            </a:r>
            <a:r>
              <a:rPr lang="en-NO" sz="2000" baseline="30000" dirty="0">
                <a:solidFill>
                  <a:schemeClr val="accent6"/>
                </a:solidFill>
              </a:rPr>
              <a:t>o</a:t>
            </a:r>
            <a:r>
              <a:rPr lang="en-NO" sz="2000" dirty="0">
                <a:solidFill>
                  <a:schemeClr val="accent6"/>
                </a:solidFill>
              </a:rPr>
              <a:t>C warming, no change in precipitation</a:t>
            </a:r>
            <a:br>
              <a:rPr lang="en-NO" sz="2000" dirty="0"/>
            </a:br>
            <a:r>
              <a:rPr lang="en-NO" sz="2000" dirty="0">
                <a:solidFill>
                  <a:srgbClr val="C00000"/>
                </a:solidFill>
              </a:rPr>
              <a:t>7</a:t>
            </a:r>
            <a:r>
              <a:rPr lang="en-NO" sz="2000" baseline="30000" dirty="0">
                <a:solidFill>
                  <a:srgbClr val="C00000"/>
                </a:solidFill>
              </a:rPr>
              <a:t>o</a:t>
            </a:r>
            <a:r>
              <a:rPr lang="en-NO" sz="2000" dirty="0">
                <a:solidFill>
                  <a:srgbClr val="C00000"/>
                </a:solidFill>
              </a:rPr>
              <a:t>C warming and 40% wetter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D4C082-42EF-6AA1-6D4E-BF22C44FB90B}"/>
              </a:ext>
            </a:extLst>
          </p:cNvPr>
          <p:cNvGrpSpPr/>
          <p:nvPr/>
        </p:nvGrpSpPr>
        <p:grpSpPr>
          <a:xfrm>
            <a:off x="6096000" y="1594223"/>
            <a:ext cx="6103966" cy="4577975"/>
            <a:chOff x="6096000" y="1594223"/>
            <a:chExt cx="6103966" cy="4577975"/>
          </a:xfrm>
        </p:grpSpPr>
        <p:pic>
          <p:nvPicPr>
            <p:cNvPr id="7" name="Picture 6" descr="A graph with colored dots&#10;&#10;AI-generated content may be incorrect.">
              <a:extLst>
                <a:ext uri="{FF2B5EF4-FFF2-40B4-BE49-F238E27FC236}">
                  <a16:creationId xmlns:a16="http://schemas.microsoft.com/office/drawing/2014/main" id="{23BCB404-E2FD-F76E-1F12-3120BA79F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94223"/>
              <a:ext cx="6103966" cy="4577975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5D4A870-31EB-E625-A110-623E1E20F92F}"/>
                </a:ext>
              </a:extLst>
            </p:cNvPr>
            <p:cNvCxnSpPr/>
            <p:nvPr/>
          </p:nvCxnSpPr>
          <p:spPr>
            <a:xfrm flipV="1">
              <a:off x="7425070" y="3009662"/>
              <a:ext cx="2923953" cy="2466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318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0F69-860A-5DB5-4550-35709B8D7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D1848-5696-4E61-796C-69FAECA7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Summary of regional climate change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CFD2118-7A8C-191E-11FE-4464CC920377}"/>
              </a:ext>
            </a:extLst>
          </p:cNvPr>
          <p:cNvSpPr txBox="1">
            <a:spLocks/>
          </p:cNvSpPr>
          <p:nvPr/>
        </p:nvSpPr>
        <p:spPr>
          <a:xfrm>
            <a:off x="288425" y="1648047"/>
            <a:ext cx="5807575" cy="480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O" sz="2400" b="1" dirty="0">
                <a:solidFill>
                  <a:schemeClr val="bg1">
                    <a:lumMod val="65000"/>
                  </a:schemeClr>
                </a:solidFill>
              </a:rPr>
              <a:t>Warmer</a:t>
            </a: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 means </a:t>
            </a:r>
            <a:r>
              <a:rPr lang="en-NO" sz="2400" b="1" dirty="0">
                <a:solidFill>
                  <a:schemeClr val="bg1">
                    <a:lumMod val="65000"/>
                  </a:schemeClr>
                </a:solidFill>
              </a:rPr>
              <a:t>Wetter</a:t>
            </a: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 overall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Uncertainty is enormous: </a:t>
            </a:r>
            <a:br>
              <a:rPr lang="en-NO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Less than 2</a:t>
            </a:r>
            <a:r>
              <a:rPr lang="en-NO" sz="20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C warming, no change in precipitation</a:t>
            </a:r>
            <a:br>
              <a:rPr lang="en-NO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en-NO" sz="20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C warming and 40% wetter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/>
              <a:t>Up to + 20% precipitation, +4</a:t>
            </a:r>
            <a:r>
              <a:rPr lang="en-NO" sz="2400" baseline="30000" dirty="0"/>
              <a:t>o</a:t>
            </a:r>
            <a:r>
              <a:rPr lang="en-NO" sz="2400" dirty="0"/>
              <a:t>C warming </a:t>
            </a:r>
            <a:r>
              <a:rPr lang="en-NO" sz="2400" i="1" dirty="0"/>
              <a:t>in the next 25 years.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A3235-A5B8-47DB-55D3-DDE28DAC0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94223"/>
            <a:ext cx="6103966" cy="45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29CE-96B4-FBA0-456E-FFEC3D97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C18A3-84D7-66F0-CE8C-7BE7C006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Summary of regional climate change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BEAF36-59D1-E88C-0F1D-AF331946BAE0}"/>
              </a:ext>
            </a:extLst>
          </p:cNvPr>
          <p:cNvSpPr txBox="1">
            <a:spLocks/>
          </p:cNvSpPr>
          <p:nvPr/>
        </p:nvSpPr>
        <p:spPr>
          <a:xfrm>
            <a:off x="288425" y="1648047"/>
            <a:ext cx="5807575" cy="480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103B3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657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D30"/>
              </a:buClr>
              <a:buFont typeface="Wingdings" panose="05000000000000000000" pitchFamily="2" charset="2"/>
              <a:buChar char="ü"/>
              <a:defRPr sz="12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NO" sz="2400" b="1" dirty="0">
                <a:solidFill>
                  <a:schemeClr val="bg1">
                    <a:lumMod val="65000"/>
                  </a:schemeClr>
                </a:solidFill>
              </a:rPr>
              <a:t>Warmer</a:t>
            </a: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 means </a:t>
            </a:r>
            <a:r>
              <a:rPr lang="en-NO" sz="2400" b="1" dirty="0">
                <a:solidFill>
                  <a:schemeClr val="bg1">
                    <a:lumMod val="65000"/>
                  </a:schemeClr>
                </a:solidFill>
              </a:rPr>
              <a:t>Wetter</a:t>
            </a: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 overall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Uncertainty is enormous: </a:t>
            </a:r>
            <a:br>
              <a:rPr lang="en-NO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Less than 2</a:t>
            </a:r>
            <a:r>
              <a:rPr lang="en-NO" sz="20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C warming, no change in precipitation</a:t>
            </a:r>
            <a:br>
              <a:rPr lang="en-NO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en-NO" sz="20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NO" sz="2000" dirty="0">
                <a:solidFill>
                  <a:schemeClr val="bg1">
                    <a:lumMod val="65000"/>
                  </a:schemeClr>
                </a:solidFill>
              </a:rPr>
              <a:t>C warming and 40% wetter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Up to + 20% precipitation, +4</a:t>
            </a:r>
            <a:r>
              <a:rPr lang="en-NO" sz="2400" baseline="30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NO" sz="2400" dirty="0">
                <a:solidFill>
                  <a:schemeClr val="bg1">
                    <a:lumMod val="65000"/>
                  </a:schemeClr>
                </a:solidFill>
              </a:rPr>
              <a:t>C warming </a:t>
            </a:r>
            <a:r>
              <a:rPr lang="en-NO" sz="2400" i="1" dirty="0">
                <a:solidFill>
                  <a:schemeClr val="bg1">
                    <a:lumMod val="65000"/>
                  </a:schemeClr>
                </a:solidFill>
              </a:rPr>
              <a:t>in the next 25 years.</a:t>
            </a:r>
          </a:p>
          <a:p>
            <a:pPr marL="342900" indent="-342900">
              <a:buFont typeface="Wingdings" pitchFamily="2" charset="2"/>
              <a:buChar char="Ø"/>
            </a:pPr>
            <a:endParaRPr lang="en-NO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NO" sz="2400" i="1" dirty="0"/>
              <a:t>Summers</a:t>
            </a:r>
            <a:r>
              <a:rPr lang="en-NO" sz="2400" dirty="0"/>
              <a:t> have greatest risk of increased precipitation. </a:t>
            </a:r>
            <a:r>
              <a:rPr lang="en-NO" sz="2400" i="1" dirty="0"/>
              <a:t>Winters</a:t>
            </a:r>
            <a:r>
              <a:rPr lang="en-NO" sz="2400" dirty="0"/>
              <a:t> have greatest risk of strong warming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98681-E478-9F46-E8C9-FAFD91096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790" y="89673"/>
            <a:ext cx="4512220" cy="3384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FA94D0-2EBC-C2D7-229F-6EA6BE00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790" y="3473836"/>
            <a:ext cx="4512218" cy="338416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F9D84D-8A1C-4D3A-2247-59DD24349955}"/>
              </a:ext>
            </a:extLst>
          </p:cNvPr>
          <p:cNvCxnSpPr>
            <a:cxnSpLocks/>
          </p:cNvCxnSpPr>
          <p:nvPr/>
        </p:nvCxnSpPr>
        <p:spPr>
          <a:xfrm flipV="1">
            <a:off x="8481214" y="508345"/>
            <a:ext cx="1571050" cy="254681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AA1830-C798-0CEB-7B19-D879059D0508}"/>
              </a:ext>
            </a:extLst>
          </p:cNvPr>
          <p:cNvCxnSpPr>
            <a:cxnSpLocks/>
          </p:cNvCxnSpPr>
          <p:nvPr/>
        </p:nvCxnSpPr>
        <p:spPr>
          <a:xfrm flipV="1">
            <a:off x="8481214" y="4578137"/>
            <a:ext cx="2884348" cy="18722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RSC_PowerPoint_mal  –  version 1.0: 11/03/2024 9:52 AM  -  Read-Only" id="{004D011D-5599-4A40-8961-F86803A9BA1B}" vid="{B0BC6504-EF1E-C642-94B0-BED856F14C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50D59B4B7384C9472E7EB030B6643" ma:contentTypeVersion="6" ma:contentTypeDescription="Create a new document." ma:contentTypeScope="" ma:versionID="e1c65bcb8a7413990d1e9c01ee8ba945">
  <xsd:schema xmlns:xsd="http://www.w3.org/2001/XMLSchema" xmlns:xs="http://www.w3.org/2001/XMLSchema" xmlns:p="http://schemas.microsoft.com/office/2006/metadata/properties" xmlns:ns2="d4d31854-d51d-431e-83ac-bfa29eb3c93d" xmlns:ns3="fb5befe1-54f5-42e5-a5f8-433073415a62" targetNamespace="http://schemas.microsoft.com/office/2006/metadata/properties" ma:root="true" ma:fieldsID="bd678e78caf841a766a0438d3026fda7" ns2:_="" ns3:_="">
    <xsd:import namespace="d4d31854-d51d-431e-83ac-bfa29eb3c93d"/>
    <xsd:import namespace="fb5befe1-54f5-42e5-a5f8-433073415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31854-d51d-431e-83ac-bfa29eb3c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befe1-54f5-42e5-a5f8-433073415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5befe1-54f5-42e5-a5f8-433073415a6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2A6146-C9B6-47F2-8A06-A3ECB3592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d31854-d51d-431e-83ac-bfa29eb3c93d"/>
    <ds:schemaRef ds:uri="fb5befe1-54f5-42e5-a5f8-433073415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6FE4B2-1B46-47BA-BD3B-D05377B92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7EAAA-0147-4C07-AF16-80EC6CAD6D08}">
  <ds:schemaRefs>
    <ds:schemaRef ds:uri="http://schemas.microsoft.com/office/2006/metadata/properties"/>
    <ds:schemaRef ds:uri="http://schemas.microsoft.com/office/infopath/2007/PartnerControls"/>
    <ds:schemaRef ds:uri="3cfc4f69-ff3a-4dae-85fe-7687eb1cc39d"/>
    <ds:schemaRef ds:uri="18639fc2-ab0e-4773-bf37-a2567886343f"/>
    <ds:schemaRef ds:uri="fb5befe1-54f5-42e5-a5f8-433073415a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7329</TotalTime>
  <Words>987</Words>
  <Application>Microsoft Macintosh PowerPoint</Application>
  <PresentationFormat>Widescreen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CLIM-PACT  Helping National Parks to prepare  for climate-change driven ecosystem and ecosystem service change</vt:lpstr>
      <vt:lpstr>Project objectives</vt:lpstr>
      <vt:lpstr>Our project framework </vt:lpstr>
      <vt:lpstr>Developing climate change scenarios for Reisa and Pasvik parks</vt:lpstr>
      <vt:lpstr>Pilot project Developing climate change scenarios for Reisa and Pasvik parks</vt:lpstr>
      <vt:lpstr>Developing climate change scenarios for Reisa and Pasvik parks</vt:lpstr>
      <vt:lpstr>Summary of regional climate change</vt:lpstr>
      <vt:lpstr>Summary of regional climate change</vt:lpstr>
      <vt:lpstr>Summary of regional climate change</vt:lpstr>
      <vt:lpstr>Decision support tools</vt:lpstr>
      <vt:lpstr>(1) Who are we?</vt:lpstr>
      <vt:lpstr>(2) What do we want to achieve?</vt:lpstr>
      <vt:lpstr>(3) How can we help?</vt:lpstr>
      <vt:lpstr>(4) Timeline for implementation (Tier 1)</vt:lpstr>
      <vt:lpstr>(4) Timeline for implementation (Tier 2)</vt:lpstr>
      <vt:lpstr>Next steps</vt:lpstr>
      <vt:lpstr>Climate change response team – providing lasting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Davy</dc:creator>
  <cp:lastModifiedBy>Richard Davy</cp:lastModifiedBy>
  <cp:revision>22</cp:revision>
  <dcterms:created xsi:type="dcterms:W3CDTF">2024-12-16T14:13:45Z</dcterms:created>
  <dcterms:modified xsi:type="dcterms:W3CDTF">2025-03-12T20:01:34Z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0x010100B8250D59B4B7384C9472E7EB030B6643</vt:lpwstr>
  </property>
  <property fmtid="{D5CDD505-2E9C-101B-9397-08002B2CF9AE}" pid="3" name="Order">
    <vt:r8>717700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